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73" r:id="rId3"/>
    <p:sldId id="267" r:id="rId4"/>
    <p:sldId id="268" r:id="rId5"/>
    <p:sldId id="269" r:id="rId6"/>
    <p:sldId id="271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Bundt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7841" autoAdjust="0"/>
  </p:normalViewPr>
  <p:slideViewPr>
    <p:cSldViewPr snapToGrid="0" snapToObjects="1">
      <p:cViewPr>
        <p:scale>
          <a:sx n="155" d="100"/>
          <a:sy n="155" d="100"/>
        </p:scale>
        <p:origin x="94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C0F6F-2C6F-004B-BA95-C2DB76CE3ED1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EF204-6632-DD43-96C7-8D8965E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6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4F49-4FC8-3741-86B6-5D710D3EBAD2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D388-5B0B-0F4D-AF67-DADF82A1A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2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7C4F2-8E5C-B147-A625-298406B20D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0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D_TextWhite&amp;Go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87" y="58842"/>
            <a:ext cx="1170101" cy="798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576" y="101459"/>
            <a:ext cx="7631424" cy="71196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5326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Ribbon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8596"/>
          <a:stretch/>
        </p:blipFill>
        <p:spPr>
          <a:xfrm>
            <a:off x="0" y="900143"/>
            <a:ext cx="9144000" cy="1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88" y="101459"/>
            <a:ext cx="8005312" cy="7119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2"/>
            <a:ext cx="8229600" cy="5326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Ribbon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48596"/>
          <a:stretch/>
        </p:blipFill>
        <p:spPr>
          <a:xfrm>
            <a:off x="0" y="900143"/>
            <a:ext cx="9144000" cy="100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D5092-4BFE-2540-AC45-3B840CEC6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5" y="-16712"/>
            <a:ext cx="994299" cy="9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F871B3-A32D-E840-B96E-4BE8008934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85CD-7FB3-F246-8B13-00414AA24B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219" y="6497460"/>
            <a:ext cx="361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E3A5A-3825-4842-B4B9-57EA841FF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9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a.Bundt@Schwans.com" TargetMode="External"/><Relationship Id="rId2" Type="http://schemas.openxmlformats.org/officeDocument/2006/relationships/hyperlink" Target="https://www.schwansmarketingki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574E22-E94C-1648-874B-2C4D1876EBE4}"/>
              </a:ext>
            </a:extLst>
          </p:cNvPr>
          <p:cNvSpPr txBox="1">
            <a:spLocks/>
          </p:cNvSpPr>
          <p:nvPr/>
        </p:nvSpPr>
        <p:spPr>
          <a:xfrm>
            <a:off x="2449288" y="4156903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" spc="225" dirty="0">
                <a:solidFill>
                  <a:srgbClr val="000000"/>
                </a:solidFill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445827-942F-594B-80D3-4B98CD26FCD9}"/>
              </a:ext>
            </a:extLst>
          </p:cNvPr>
          <p:cNvSpPr txBox="1">
            <a:spLocks/>
          </p:cNvSpPr>
          <p:nvPr/>
        </p:nvSpPr>
        <p:spPr>
          <a:xfrm>
            <a:off x="2429914" y="3636914"/>
            <a:ext cx="4257675" cy="8585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spc="225" dirty="0">
                <a:solidFill>
                  <a:srgbClr val="B2882F"/>
                </a:solidFill>
                <a:latin typeface="Century Gothic" panose="020B0502020202020204" pitchFamily="34" charset="0"/>
              </a:rPr>
              <a:t>EDWARDS SUMMER</a:t>
            </a:r>
          </a:p>
          <a:p>
            <a:pPr>
              <a:defRPr/>
            </a:pPr>
            <a:r>
              <a:rPr lang="en-US" sz="2400" spc="225" dirty="0">
                <a:solidFill>
                  <a:srgbClr val="B2882F"/>
                </a:solidFill>
                <a:latin typeface="Century Gothic" panose="020B0502020202020204" pitchFamily="34" charset="0"/>
              </a:rPr>
              <a:t>TOOLKIT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D5092-4BFE-2540-AC45-3B840CEC6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543" y="1475117"/>
            <a:ext cx="2441276" cy="2225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C074E-D560-1B49-9B2E-CA0CB25C0C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77" t="35475"/>
          <a:stretch/>
        </p:blipFill>
        <p:spPr>
          <a:xfrm>
            <a:off x="-1" y="0"/>
            <a:ext cx="3925019" cy="3985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6C0505-7114-454B-A943-CCD115528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492" b="32421"/>
          <a:stretch/>
        </p:blipFill>
        <p:spPr>
          <a:xfrm>
            <a:off x="5460521" y="2596551"/>
            <a:ext cx="3683479" cy="42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59"/>
            <a:ext cx="9144000" cy="7119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TOOL KIT GUIDELINES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A3DA6-355E-B04D-BF76-F85C5C6E6D87}"/>
              </a:ext>
            </a:extLst>
          </p:cNvPr>
          <p:cNvSpPr txBox="1"/>
          <p:nvPr/>
        </p:nvSpPr>
        <p:spPr>
          <a:xfrm>
            <a:off x="304722" y="1019636"/>
            <a:ext cx="8486497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Leverage the assets within this tool kit to delight and inspire Edwards shoppers all along the path to purchase.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retail partners to secure placements in communications and tactics pre-shop (digital and circular).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tool kit assets to have a consistent look and feel at all touch points during the campaign.</a:t>
            </a: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  <a:t>CIRCULAR ASSETS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Assets will include editable files along with Edwards pack-shot images.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Retailers can leverage assets for placement in-ad and can update with correct product mix, description and pricing.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  <a:t>DIGITAL BANNERS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Assets will include editable files.  Retailers can add their logo to the banner.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Retailers can leverage assets for placement on their retail websites or ad exchange and can update the CTA based on </a:t>
            </a:r>
            <a:b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click-through destination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Click through: all banner ads should link to Edwards product information on the retailer’s site or digital coupons (if available).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  <a:t>SOCIAL MEDIA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Assets will include digital-ready images that can be used on the retailer’s Facebook, Twitter and Instagram channels.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Social post copy will be provided. Retailers can adjust copy to align with their social voice/tone and can highlight special offers </a:t>
            </a:r>
            <a:b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or deals available on EdwardsDesserts.com or the retailer’s site.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Click through/link: social posts should link to Edwards product information on the retailer’s site or digital coupons (if available).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1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59"/>
            <a:ext cx="9144000" cy="7119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EDWARDS SUMMER TOOL KIT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0EF4BB-4652-1F4D-9D08-21BF4A06CAE0}"/>
              </a:ext>
            </a:extLst>
          </p:cNvPr>
          <p:cNvSpPr txBox="1">
            <a:spLocks/>
          </p:cNvSpPr>
          <p:nvPr/>
        </p:nvSpPr>
        <p:spPr>
          <a:xfrm>
            <a:off x="157183" y="1234312"/>
            <a:ext cx="5676900" cy="38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DOWNLOADABLE ASSETS &amp; PRINTED CLING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83797A-5038-A443-A5F2-2616E4402F8E}"/>
              </a:ext>
            </a:extLst>
          </p:cNvPr>
          <p:cNvCxnSpPr>
            <a:cxnSpLocks/>
          </p:cNvCxnSpPr>
          <p:nvPr/>
        </p:nvCxnSpPr>
        <p:spPr>
          <a:xfrm>
            <a:off x="189838" y="1828813"/>
            <a:ext cx="56769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35D213-82B6-8C4A-9B2B-B57FA5CA4D34}"/>
              </a:ext>
            </a:extLst>
          </p:cNvPr>
          <p:cNvSpPr txBox="1"/>
          <p:nvPr/>
        </p:nvSpPr>
        <p:spPr>
          <a:xfrm>
            <a:off x="100030" y="1865683"/>
            <a:ext cx="5367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/>
              </a:rPr>
              <a:t>DOWNLOAD ASSETS: 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entury Gothic"/>
                <a:hlinkClick r:id="rId2"/>
              </a:rPr>
              <a:t>CLICK HERE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Century Gothic"/>
              <a:cs typeface="Calibri" panose="020F0502020204030204"/>
            </a:endParaRPr>
          </a:p>
          <a:p>
            <a:endParaRPr lang="en-US" dirty="0">
              <a:latin typeface="Century Gothic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92152-783B-4740-A5EB-AA057CC9C47F}"/>
              </a:ext>
            </a:extLst>
          </p:cNvPr>
          <p:cNvSpPr/>
          <p:nvPr/>
        </p:nvSpPr>
        <p:spPr>
          <a:xfrm>
            <a:off x="3398860" y="2336845"/>
            <a:ext cx="5487245" cy="424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QUESTIONS OR NEED ADDITIONAL SUPPORT?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CONTACT: Christa Bundt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Christa.Bundt@Schwans.com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  <a:t>DELIVERABLES</a:t>
            </a:r>
            <a:b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Circular Ad Layouts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Digital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Standard banners: 300 x 250, 728 x 90, 160 x 600 and 320 x 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Social Media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Facebook newsfeed ad: 1,200 x 628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Instagram: 1,080 x 1,080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Twitter: 800 x 320 pixels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+  post copy for each platform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solidFill>
                <a:prstClr val="black"/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Printed Cling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Baskerville" panose="02020502070401020303" pitchFamily="18" charset="0"/>
              </a:rPr>
              <a:t>6" W x 9" H (available to be placed by service representative)</a:t>
            </a:r>
          </a:p>
        </p:txBody>
      </p:sp>
      <p:pic>
        <p:nvPicPr>
          <p:cNvPr id="7" name="Picture 6" descr="A picture containing table, items, different, food&#10;&#10;Description automatically generated">
            <a:extLst>
              <a:ext uri="{FF2B5EF4-FFF2-40B4-BE49-F238E27FC236}">
                <a16:creationId xmlns:a16="http://schemas.microsoft.com/office/drawing/2014/main" id="{CC7C93B4-BA67-3843-966F-8A989E50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7" y="2577376"/>
            <a:ext cx="3046312" cy="3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59"/>
            <a:ext cx="9144000" cy="7119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CIRCULAR ADS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4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E6609DB-747B-034A-B10A-4B75BC0AF438}"/>
              </a:ext>
            </a:extLst>
          </p:cNvPr>
          <p:cNvSpPr txBox="1">
            <a:spLocks/>
          </p:cNvSpPr>
          <p:nvPr/>
        </p:nvSpPr>
        <p:spPr>
          <a:xfrm>
            <a:off x="-1061003" y="2209689"/>
            <a:ext cx="2857500" cy="383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3" W x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3" H</a:t>
            </a:r>
            <a:endParaRPr kumimoji="0" lang="en-US" sz="15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Baskerville" panose="02020502070401020303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10" W x 3" H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49CC85F-04BB-EE48-9170-48708789633F}"/>
              </a:ext>
            </a:extLst>
          </p:cNvPr>
          <p:cNvSpPr txBox="1">
            <a:spLocks/>
          </p:cNvSpPr>
          <p:nvPr/>
        </p:nvSpPr>
        <p:spPr>
          <a:xfrm>
            <a:off x="7764385" y="3603670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100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60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" W X 10" H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EE64368-9716-6B4E-99C4-C3242219BD3B}"/>
              </a:ext>
            </a:extLst>
          </p:cNvPr>
          <p:cNvSpPr txBox="1">
            <a:spLocks/>
          </p:cNvSpPr>
          <p:nvPr/>
        </p:nvSpPr>
        <p:spPr>
          <a:xfrm>
            <a:off x="7835912" y="6493839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pc="100" dirty="0">
                <a:solidFill>
                  <a:srgbClr val="000000"/>
                </a:solidFill>
                <a:latin typeface="Century Gothic" panose="020B0502020202020204" pitchFamily="34" charset="0"/>
              </a:rPr>
              <a:t>10" W X 3" 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8FE9FD-B260-C74E-9251-F8EA4EE79D2A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>
                <a:solidFill>
                  <a:srgbClr val="000000"/>
                </a:solidFill>
                <a:latin typeface="Century Gothic" panose="020B0502020202020204" pitchFamily="34" charset="0"/>
              </a:rPr>
              <a:t>CIRCULAR AD LAYOUTS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C21204-9A16-9147-8511-42931BCF318F}"/>
              </a:ext>
            </a:extLst>
          </p:cNvPr>
          <p:cNvCxnSpPr>
            <a:cxnSpLocks/>
          </p:cNvCxnSpPr>
          <p:nvPr/>
        </p:nvCxnSpPr>
        <p:spPr>
          <a:xfrm>
            <a:off x="414114" y="209621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Screen Shot 2019-09-18 at 2.2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33" y="1178002"/>
            <a:ext cx="2490418" cy="2425668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5" name="Picture 4" descr="Screen Shot 2019-09-18 at 2.3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9" y="3936991"/>
            <a:ext cx="8485227" cy="2556848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6641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59"/>
            <a:ext cx="9144000" cy="7119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5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8FE9FD-B260-C74E-9251-F8EA4EE79D2A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 LAYOUTS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C21204-9A16-9147-8511-42931BCF318F}"/>
              </a:ext>
            </a:extLst>
          </p:cNvPr>
          <p:cNvCxnSpPr>
            <a:cxnSpLocks/>
          </p:cNvCxnSpPr>
          <p:nvPr/>
        </p:nvCxnSpPr>
        <p:spPr>
          <a:xfrm>
            <a:off x="414114" y="209621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C2595D-8C25-5948-B01B-57F1AACA178A}"/>
              </a:ext>
            </a:extLst>
          </p:cNvPr>
          <p:cNvSpPr>
            <a:spLocks noGrp="1"/>
          </p:cNvSpPr>
          <p:nvPr/>
        </p:nvSpPr>
        <p:spPr>
          <a:xfrm>
            <a:off x="51765" y="2201994"/>
            <a:ext cx="1635856" cy="219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300 x 250</a:t>
            </a:r>
          </a:p>
          <a:p>
            <a:r>
              <a:rPr lang="en-US" dirty="0">
                <a:latin typeface="Times New Roman" panose="02020603050405020304" pitchFamily="18" charset="0"/>
              </a:rPr>
              <a:t>728 x 90</a:t>
            </a:r>
          </a:p>
          <a:p>
            <a:r>
              <a:rPr lang="en-US" dirty="0">
                <a:latin typeface="Times New Roman" panose="02020603050405020304" pitchFamily="18" charset="0"/>
              </a:rPr>
              <a:t>160 x 600</a:t>
            </a:r>
          </a:p>
          <a:p>
            <a:r>
              <a:rPr lang="en-US" dirty="0">
                <a:latin typeface="Times New Roman" panose="02020603050405020304" pitchFamily="18" charset="0"/>
              </a:rPr>
              <a:t>320 x 50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5E5D437-1CDF-374D-9ADF-AA53BCC13E35}"/>
              </a:ext>
            </a:extLst>
          </p:cNvPr>
          <p:cNvSpPr txBox="1">
            <a:spLocks/>
          </p:cNvSpPr>
          <p:nvPr/>
        </p:nvSpPr>
        <p:spPr>
          <a:xfrm>
            <a:off x="6134221" y="4103538"/>
            <a:ext cx="913539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E3C6588-CC09-214A-A227-1D4077EE804E}"/>
              </a:ext>
            </a:extLst>
          </p:cNvPr>
          <p:cNvSpPr txBox="1">
            <a:spLocks/>
          </p:cNvSpPr>
          <p:nvPr/>
        </p:nvSpPr>
        <p:spPr>
          <a:xfrm>
            <a:off x="5750009" y="6260873"/>
            <a:ext cx="1220102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728 x 90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SHOWN AT 75%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E5A70F1-60E3-2148-8F45-5BAFE2399AB4}"/>
              </a:ext>
            </a:extLst>
          </p:cNvPr>
          <p:cNvSpPr txBox="1">
            <a:spLocks/>
          </p:cNvSpPr>
          <p:nvPr/>
        </p:nvSpPr>
        <p:spPr>
          <a:xfrm>
            <a:off x="6203229" y="5053183"/>
            <a:ext cx="794209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320 x 50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08FD8C2-7847-434D-A31F-4FAC251659B2}"/>
              </a:ext>
            </a:extLst>
          </p:cNvPr>
          <p:cNvSpPr txBox="1">
            <a:spLocks/>
          </p:cNvSpPr>
          <p:nvPr/>
        </p:nvSpPr>
        <p:spPr>
          <a:xfrm>
            <a:off x="7409821" y="6223858"/>
            <a:ext cx="1381398" cy="41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160 x 600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SHOWN AT 75%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75426DA9-40B9-754C-987F-58681DDF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0" y="878005"/>
            <a:ext cx="1428584" cy="5357191"/>
          </a:xfrm>
          <a:prstGeom prst="rect">
            <a:avLst/>
          </a:prstGeom>
        </p:spPr>
      </p:pic>
      <p:pic>
        <p:nvPicPr>
          <p:cNvPr id="11" name="Picture 10" descr="A picture containing food, different, items, table&#10;&#10;Description automatically generated">
            <a:extLst>
              <a:ext uri="{FF2B5EF4-FFF2-40B4-BE49-F238E27FC236}">
                <a16:creationId xmlns:a16="http://schemas.microsoft.com/office/drawing/2014/main" id="{DB0493B4-4F30-2C44-B269-8E266BBF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42" y="1767331"/>
            <a:ext cx="2751318" cy="229276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06B2D2B-166F-274D-9FE6-C15454C66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83" y="4347215"/>
            <a:ext cx="4562977" cy="7129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CFC7B2-0136-204D-9C42-487BF3FA7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95" y="5374825"/>
            <a:ext cx="6867733" cy="8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59"/>
            <a:ext cx="9144000" cy="7119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 - ADDITIONAL DETAILS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6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99A2AC-8B7B-8644-BAF8-7FE43D128D3A}"/>
              </a:ext>
            </a:extLst>
          </p:cNvPr>
          <p:cNvSpPr txBox="1">
            <a:spLocks/>
          </p:cNvSpPr>
          <p:nvPr/>
        </p:nvSpPr>
        <p:spPr>
          <a:xfrm>
            <a:off x="258091" y="744468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CLICK-THRU OPTIONS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7E738A-4EE1-694B-AD3C-260A82329A93}"/>
              </a:ext>
            </a:extLst>
          </p:cNvPr>
          <p:cNvCxnSpPr>
            <a:cxnSpLocks/>
          </p:cNvCxnSpPr>
          <p:nvPr/>
        </p:nvCxnSpPr>
        <p:spPr>
          <a:xfrm>
            <a:off x="290746" y="1642335"/>
            <a:ext cx="56769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AA3DA6-355E-B04D-BF76-F85C5C6E6D87}"/>
              </a:ext>
            </a:extLst>
          </p:cNvPr>
          <p:cNvSpPr txBox="1"/>
          <p:nvPr/>
        </p:nvSpPr>
        <p:spPr>
          <a:xfrm>
            <a:off x="215415" y="1721681"/>
            <a:ext cx="8486497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Save Now or Earn Cash Back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Link to a Digital Coupon offer if available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CTA: Save Now</a:t>
            </a: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Ibotta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 (within the app if available </a:t>
            </a: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CTA: Earn Cash Back</a:t>
            </a: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More or Shop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the product page on the retailer website for product information (CTA: Learn More)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the product page on retailer website to add to cart if this capability exists (CTA: Shop Now) 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99A2AC-8B7B-8644-BAF8-7FE43D128D3A}"/>
              </a:ext>
            </a:extLst>
          </p:cNvPr>
          <p:cNvSpPr txBox="1">
            <a:spLocks/>
          </p:cNvSpPr>
          <p:nvPr/>
        </p:nvSpPr>
        <p:spPr>
          <a:xfrm>
            <a:off x="3752540" y="4979333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ALT HEADLINES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7E738A-4EE1-694B-AD3C-260A82329A93}"/>
              </a:ext>
            </a:extLst>
          </p:cNvPr>
          <p:cNvCxnSpPr>
            <a:cxnSpLocks/>
          </p:cNvCxnSpPr>
          <p:nvPr/>
        </p:nvCxnSpPr>
        <p:spPr>
          <a:xfrm>
            <a:off x="3785195" y="5877200"/>
            <a:ext cx="521215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7AA3DA6-355E-B04D-BF76-F85C5C6E6D87}"/>
              </a:ext>
            </a:extLst>
          </p:cNvPr>
          <p:cNvSpPr txBox="1"/>
          <p:nvPr/>
        </p:nvSpPr>
        <p:spPr>
          <a:xfrm>
            <a:off x="3709864" y="5956546"/>
            <a:ext cx="8486497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DITCH THE MELTY MESS. STICK WITH SUMMER’S BEST.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YOUR HEART SHOULD MELT. YOUR DESSERT SHOULDN’T.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DELICIOUS ANY WAY YOU SLICE IT.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81" y="3601671"/>
            <a:ext cx="2933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692612" y="4106174"/>
            <a:ext cx="748799" cy="4226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C2595D-8C25-5948-B01B-57F1AACA178A}"/>
              </a:ext>
            </a:extLst>
          </p:cNvPr>
          <p:cNvSpPr>
            <a:spLocks noGrp="1"/>
          </p:cNvSpPr>
          <p:nvPr/>
        </p:nvSpPr>
        <p:spPr>
          <a:xfrm>
            <a:off x="271696" y="6437897"/>
            <a:ext cx="2615884" cy="46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latin typeface="Times New Roman" panose="02020603050405020304" pitchFamily="18" charset="0"/>
              </a:rPr>
              <a:t>*National offers will be communicated as they are confirmed. </a:t>
            </a:r>
          </a:p>
        </p:txBody>
      </p:sp>
      <p:pic>
        <p:nvPicPr>
          <p:cNvPr id="6" name="Picture 5" descr="A picture containing food, different, items, table&#10;&#10;Description automatically generated">
            <a:extLst>
              <a:ext uri="{FF2B5EF4-FFF2-40B4-BE49-F238E27FC236}">
                <a16:creationId xmlns:a16="http://schemas.microsoft.com/office/drawing/2014/main" id="{6776C507-3911-6D4D-85F7-27BAB010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8" y="3427064"/>
            <a:ext cx="2751322" cy="22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59"/>
            <a:ext cx="9144000" cy="7119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MEDIA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3A5A-3825-4842-B4B9-57EA841FF47C}" type="slidenum">
              <a:rPr lang="en-US" smtClean="0"/>
              <a:t>7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8FE9FD-B260-C74E-9251-F8EA4EE79D2A}"/>
              </a:ext>
            </a:extLst>
          </p:cNvPr>
          <p:cNvSpPr txBox="1">
            <a:spLocks/>
          </p:cNvSpPr>
          <p:nvPr/>
        </p:nvSpPr>
        <p:spPr>
          <a:xfrm>
            <a:off x="200313" y="70667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LAYOUTS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C21204-9A16-9147-8511-42931BCF318F}"/>
              </a:ext>
            </a:extLst>
          </p:cNvPr>
          <p:cNvCxnSpPr>
            <a:cxnSpLocks/>
          </p:cNvCxnSpPr>
          <p:nvPr/>
        </p:nvCxnSpPr>
        <p:spPr>
          <a:xfrm>
            <a:off x="232968" y="153552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1" y="2998158"/>
            <a:ext cx="4178637" cy="367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29AB9B2-A5AE-F744-9062-21777F00B51F}"/>
              </a:ext>
            </a:extLst>
          </p:cNvPr>
          <p:cNvSpPr txBox="1">
            <a:spLocks/>
          </p:cNvSpPr>
          <p:nvPr/>
        </p:nvSpPr>
        <p:spPr>
          <a:xfrm>
            <a:off x="200313" y="6518235"/>
            <a:ext cx="1097584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4E6E3D1-4CA2-2F4D-B5B3-5133F1DC3F1F}"/>
              </a:ext>
            </a:extLst>
          </p:cNvPr>
          <p:cNvSpPr txBox="1">
            <a:spLocks/>
          </p:cNvSpPr>
          <p:nvPr/>
        </p:nvSpPr>
        <p:spPr>
          <a:xfrm>
            <a:off x="8509350" y="3741468"/>
            <a:ext cx="730837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TWITTER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E1C04C5-A9AE-A940-98F2-4440FBF51716}"/>
              </a:ext>
            </a:extLst>
          </p:cNvPr>
          <p:cNvSpPr txBox="1">
            <a:spLocks/>
          </p:cNvSpPr>
          <p:nvPr/>
        </p:nvSpPr>
        <p:spPr>
          <a:xfrm>
            <a:off x="4412409" y="3662054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035AE4C-2575-AD46-8EE8-33CFD3D89766}"/>
              </a:ext>
            </a:extLst>
          </p:cNvPr>
          <p:cNvSpPr txBox="1">
            <a:spLocks/>
          </p:cNvSpPr>
          <p:nvPr/>
        </p:nvSpPr>
        <p:spPr>
          <a:xfrm>
            <a:off x="-119169" y="1596634"/>
            <a:ext cx="3097417" cy="1391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Facebook newsfeed ad 1200 x 628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Instagram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 1080 x 1080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Twitter 800 x 320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31B9D4F1-504B-1C4C-8E70-D3512EC3E7A7}"/>
              </a:ext>
            </a:extLst>
          </p:cNvPr>
          <p:cNvSpPr txBox="1">
            <a:spLocks/>
          </p:cNvSpPr>
          <p:nvPr/>
        </p:nvSpPr>
        <p:spPr>
          <a:xfrm>
            <a:off x="4412409" y="4766085"/>
            <a:ext cx="4540047" cy="193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Ditch the melty mess of ice cream—Edwards Frozen Desserts are the simple solution to any summertime event in need of a delicious dessert. #ElevateYourDessert #SliceofSummer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Serve up some summer love with Edwards Frozen Desserts—the delicious thaw-and-serve desserts that won’t leave a melty mess. #ElevateYourDessert #SliceofSummer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Keep your summertime </a:t>
            </a:r>
            <a:r>
              <a:rPr kumimoji="0" lang="en-US" sz="1400" u="none" strike="noStrike" kern="1200" cap="none" spc="10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livin</a:t>
            </a:r>
            <a:r>
              <a:rPr kumimoji="0" lang="en-US" sz="140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’ easy with Edwards Frozen Desserts—the delicious thaw-and-serve that won’t leave a melty mess. #ElevateYourDessert #SliceofSummer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1" y="3545457"/>
            <a:ext cx="3965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spc="100" dirty="0">
                <a:solidFill>
                  <a:srgbClr val="000000"/>
                </a:solidFill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  <a:t>Ditch the melty mess of ice cream—Edwards Frozen Desserts are the simple solution to any summertime event in need of a delicious dessert. #ElevateYourDessert #SliceofSummer 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C8FE9FD-B260-C74E-9251-F8EA4EE79D2A}"/>
              </a:ext>
            </a:extLst>
          </p:cNvPr>
          <p:cNvSpPr txBox="1">
            <a:spLocks/>
          </p:cNvSpPr>
          <p:nvPr/>
        </p:nvSpPr>
        <p:spPr>
          <a:xfrm>
            <a:off x="4412410" y="4287322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POST COPY OPTIONS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C21204-9A16-9147-8511-42931BCF318F}"/>
              </a:ext>
            </a:extLst>
          </p:cNvPr>
          <p:cNvCxnSpPr>
            <a:cxnSpLocks/>
          </p:cNvCxnSpPr>
          <p:nvPr/>
        </p:nvCxnSpPr>
        <p:spPr>
          <a:xfrm>
            <a:off x="4445065" y="4671760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food, table, different, cake&#10;&#10;Description automatically generated">
            <a:extLst>
              <a:ext uri="{FF2B5EF4-FFF2-40B4-BE49-F238E27FC236}">
                <a16:creationId xmlns:a16="http://schemas.microsoft.com/office/drawing/2014/main" id="{857D466C-67B9-8149-88DE-E888524AB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3979784"/>
            <a:ext cx="3814832" cy="1996429"/>
          </a:xfrm>
          <a:prstGeom prst="rect">
            <a:avLst/>
          </a:prstGeom>
        </p:spPr>
      </p:pic>
      <p:pic>
        <p:nvPicPr>
          <p:cNvPr id="11" name="Picture 10" descr="A picture containing table, items, different, food&#10;&#10;Description automatically generated">
            <a:extLst>
              <a:ext uri="{FF2B5EF4-FFF2-40B4-BE49-F238E27FC236}">
                <a16:creationId xmlns:a16="http://schemas.microsoft.com/office/drawing/2014/main" id="{BB6EF961-3EBB-E44D-B2B0-C111CBA4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5" y="1167380"/>
            <a:ext cx="2489978" cy="2489978"/>
          </a:xfrm>
          <a:prstGeom prst="rect">
            <a:avLst/>
          </a:prstGeom>
        </p:spPr>
      </p:pic>
      <p:pic>
        <p:nvPicPr>
          <p:cNvPr id="13" name="Picture 12" descr="A close up of food&#10;&#10;Description automatically generated">
            <a:extLst>
              <a:ext uri="{FF2B5EF4-FFF2-40B4-BE49-F238E27FC236}">
                <a16:creationId xmlns:a16="http://schemas.microsoft.com/office/drawing/2014/main" id="{A9CDCAE6-4E19-B642-B58A-7971E16D1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772" y="2507608"/>
            <a:ext cx="3097417" cy="12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706</Words>
  <Application>Microsoft Macintosh PowerPoint</Application>
  <PresentationFormat>On-screen Show (4:3)</PresentationFormat>
  <Paragraphs>92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TOOL KIT GUIDELINES</vt:lpstr>
      <vt:lpstr>EDWARDS SUMMER TOOL KIT</vt:lpstr>
      <vt:lpstr>CIRCULAR ADS</vt:lpstr>
      <vt:lpstr>DIGITAL ADS</vt:lpstr>
      <vt:lpstr>DIGITAL AD - ADDITIONAL DETAILS</vt:lpstr>
      <vt:lpstr>SOCIAL MEDIA</vt:lpstr>
    </vt:vector>
  </TitlesOfParts>
  <Company>The Schwan Food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Helmke</dc:creator>
  <cp:lastModifiedBy>Microsoft Office User</cp:lastModifiedBy>
  <cp:revision>37</cp:revision>
  <dcterms:created xsi:type="dcterms:W3CDTF">2018-07-27T17:57:15Z</dcterms:created>
  <dcterms:modified xsi:type="dcterms:W3CDTF">2020-06-08T20:16:36Z</dcterms:modified>
</cp:coreProperties>
</file>