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72" r:id="rId5"/>
    <p:sldId id="262" r:id="rId6"/>
    <p:sldId id="273" r:id="rId7"/>
    <p:sldId id="274" r:id="rId8"/>
    <p:sldId id="275" r:id="rId9"/>
    <p:sldId id="27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 autoAdjust="0"/>
    <p:restoredTop sz="94624"/>
  </p:normalViewPr>
  <p:slideViewPr>
    <p:cSldViewPr snapToGrid="0">
      <p:cViewPr varScale="1">
        <p:scale>
          <a:sx n="64" d="100"/>
          <a:sy n="64" d="100"/>
        </p:scale>
        <p:origin x="193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E39DC-39AE-F747-8C63-299AFB55A5A1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30B47-9D14-364A-8E88-7C4EFBCD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50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B329D-4E0E-634C-A46B-6091794C994C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60612-F4E3-784A-B711-2F00A45EA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119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R_Title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8025" y="5763627"/>
            <a:ext cx="5615975" cy="501291"/>
          </a:xfrm>
        </p:spPr>
        <p:txBody>
          <a:bodyPr>
            <a:no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8026" y="6264918"/>
            <a:ext cx="5615974" cy="59765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9064" y="6491450"/>
            <a:ext cx="363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75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_BO_Spinach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t="9517" r="33208" b="2028"/>
          <a:stretch/>
        </p:blipFill>
        <p:spPr>
          <a:xfrm>
            <a:off x="3800468" y="0"/>
            <a:ext cx="534353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947" y="2557963"/>
            <a:ext cx="3566516" cy="1143000"/>
          </a:xfrm>
        </p:spPr>
        <p:txBody>
          <a:bodyPr>
            <a:normAutofit/>
          </a:bodyPr>
          <a:lstStyle>
            <a:lvl1pPr algn="l"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53951" y="3763519"/>
            <a:ext cx="3566512" cy="59765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9064" y="6491450"/>
            <a:ext cx="363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_TitleSlide_B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528025" y="5763627"/>
            <a:ext cx="5615975" cy="501291"/>
          </a:xfrm>
        </p:spPr>
        <p:txBody>
          <a:bodyPr>
            <a:no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528026" y="6264918"/>
            <a:ext cx="5615974" cy="59765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9064" y="6491450"/>
            <a:ext cx="363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35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_TitleSlide_GF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528025" y="5763627"/>
            <a:ext cx="5615975" cy="501291"/>
          </a:xfrm>
        </p:spPr>
        <p:txBody>
          <a:bodyPr>
            <a:no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528026" y="6264918"/>
            <a:ext cx="5615974" cy="59765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9064" y="6491450"/>
            <a:ext cx="363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_TitleSlide_W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528025" y="5763627"/>
            <a:ext cx="5615975" cy="501291"/>
          </a:xfrm>
        </p:spPr>
        <p:txBody>
          <a:bodyPr>
            <a:no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528026" y="6264918"/>
            <a:ext cx="5615974" cy="59765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9064" y="6491450"/>
            <a:ext cx="363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74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n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773334"/>
            <a:ext cx="9158111" cy="98777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230" y="0"/>
            <a:ext cx="7068881" cy="8722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876" y="987732"/>
            <a:ext cx="8420630" cy="55025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Feschetta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5" y="-45940"/>
            <a:ext cx="1827726" cy="97914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9064" y="6491450"/>
            <a:ext cx="363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41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ner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02"/>
          <a:stretch/>
        </p:blipFill>
        <p:spPr>
          <a:xfrm>
            <a:off x="0" y="0"/>
            <a:ext cx="9144000" cy="872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086" y="0"/>
            <a:ext cx="7133025" cy="85945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876" y="949250"/>
            <a:ext cx="8345928" cy="5653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9064" y="6491450"/>
            <a:ext cx="363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3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Bann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30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306" y="172014"/>
            <a:ext cx="7299805" cy="7058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9307" y="1017902"/>
            <a:ext cx="7110836" cy="5593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Feschetta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1504950" cy="80622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9064" y="6491450"/>
            <a:ext cx="363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18A4-EDD2-5D4F-AD8C-577F664D01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16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eg Pilla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6" t="-3850" r="7873" b="3850"/>
          <a:stretch/>
        </p:blipFill>
        <p:spPr>
          <a:xfrm>
            <a:off x="0" y="654212"/>
            <a:ext cx="1494041" cy="6216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160" y="172014"/>
            <a:ext cx="7401584" cy="7244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3445" y="989887"/>
            <a:ext cx="7106036" cy="56311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Feschetta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" y="87917"/>
            <a:ext cx="1544223" cy="8272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9064" y="6491450"/>
            <a:ext cx="363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9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R_NR_CBP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32" y="0"/>
            <a:ext cx="5230368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53947" y="2545136"/>
            <a:ext cx="3566516" cy="1143000"/>
          </a:xfrm>
        </p:spPr>
        <p:txBody>
          <a:bodyPr>
            <a:normAutofit/>
          </a:bodyPr>
          <a:lstStyle>
            <a:lvl1pPr algn="l"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53951" y="3750692"/>
            <a:ext cx="3566512" cy="59765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9064" y="6491450"/>
            <a:ext cx="363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9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60230" y="172014"/>
            <a:ext cx="70688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0230" y="1600200"/>
            <a:ext cx="7068881" cy="5057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9064" y="6491450"/>
            <a:ext cx="363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1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9" r:id="rId6"/>
    <p:sldLayoutId id="2147483656" r:id="rId7"/>
    <p:sldLayoutId id="2147483657" r:id="rId8"/>
    <p:sldLayoutId id="2147483651" r:id="rId9"/>
    <p:sldLayoutId id="2147483658" r:id="rId1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wansmarketingkits.com/" TargetMode="External"/><Relationship Id="rId2" Type="http://schemas.openxmlformats.org/officeDocument/2006/relationships/hyperlink" Target="mailto:Christa.Bundt@Schwans.com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/>
              <a:t>Freschetta</a:t>
            </a:r>
            <a:r>
              <a:rPr lang="en-US" dirty="0"/>
              <a:t> Core Evergreen Marketing Kit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1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Core Evergreen Marketing Kit </a:t>
            </a:r>
            <a:r>
              <a:rPr lang="en-US" dirty="0">
                <a:solidFill>
                  <a:srgbClr val="3B863E"/>
                </a:solidFill>
              </a:rPr>
              <a:t>Guidelines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31C2DF-C0F8-8148-98A9-0616D9989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76" y="987732"/>
            <a:ext cx="8420630" cy="546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/>
              <a:t>Leverage the assets within this toolkit to delight and inspire Freschetta shoppers all along the path to purchase.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/>
              <a:t>Work with retail partners to secure placements in communications and tactics pre-shop (digital and circular)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/>
              <a:t>Leverage toolkit assets to have a consistent look and feel at all touchpoints during the campaign.</a:t>
            </a:r>
          </a:p>
          <a:p>
            <a:pPr>
              <a:defRPr/>
            </a:pPr>
            <a:r>
              <a:rPr lang="en-US" sz="1600" b="1" kern="0" dirty="0">
                <a:solidFill>
                  <a:srgbClr val="3B863E"/>
                </a:solidFill>
              </a:rPr>
              <a:t>Circular Assets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Assets will include editable files along with Freschetta pack shot images.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Retailers can leverage assets for placement in-ad and can update with correct product mix, description and pricing.</a:t>
            </a:r>
          </a:p>
          <a:p>
            <a:pPr>
              <a:defRPr/>
            </a:pPr>
            <a:r>
              <a:rPr lang="en-US" sz="1600" b="1" dirty="0">
                <a:solidFill>
                  <a:srgbClr val="3B863E"/>
                </a:solidFill>
              </a:rPr>
              <a:t>Digital Banners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Assets will includes editable files.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Retailers can leverage assets for placement on their retail websites or ad exchange and can update the CTA based on click through destination. 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Banner ads should link to Freschetta product information on the retailer’s site or digital coupons (if available).</a:t>
            </a:r>
          </a:p>
          <a:p>
            <a:pPr>
              <a:defRPr/>
            </a:pPr>
            <a:r>
              <a:rPr lang="en-US" sz="1600" b="1" dirty="0">
                <a:solidFill>
                  <a:srgbClr val="3B863E"/>
                </a:solidFill>
              </a:rPr>
              <a:t>Social Media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Assets will include digital-ready images the can be used on the retailer’s Facebook, Twitter and Instagram channels.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Social post copy will be provided. Retailer’s can adjust copy to align with their social voice/tone and can highlight specials offers or deals available on Freschetta. 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Social posts should link to Freschetta product information on the retailer’s site or digital coupons (if available).</a:t>
            </a:r>
          </a:p>
        </p:txBody>
      </p:sp>
    </p:spTree>
    <p:extLst>
      <p:ext uri="{BB962C8B-B14F-4D97-AF65-F5344CB8AC3E}">
        <p14:creationId xmlns:p14="http://schemas.microsoft.com/office/powerpoint/2010/main" val="1669013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Core Evergreen Marketing Kit </a:t>
            </a:r>
            <a:r>
              <a:rPr lang="en-US" sz="2400" dirty="0">
                <a:solidFill>
                  <a:srgbClr val="3B863E"/>
                </a:solidFill>
              </a:rPr>
              <a:t>Downloadable Assets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ED5BB-7A93-A245-AD21-69BE52D7DF84}"/>
              </a:ext>
            </a:extLst>
          </p:cNvPr>
          <p:cNvSpPr txBox="1"/>
          <p:nvPr/>
        </p:nvSpPr>
        <p:spPr>
          <a:xfrm>
            <a:off x="4231822" y="1244363"/>
            <a:ext cx="4738008" cy="48844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  <a:t>HAVE QUESTIONS OR NEED </a:t>
            </a:r>
            <a:b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  <a:t>ADDITIONAL SUPPORT?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  <a:t>CONTACT: Christa Bundt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Christa.Bundt@Schwans.com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</a:pPr>
            <a:endParaRPr lang="en-US" dirty="0">
              <a:latin typeface="Century Gothic"/>
              <a:ea typeface="Baskerville" panose="02020502070401020303" pitchFamily="18" charset="0"/>
            </a:endParaRPr>
          </a:p>
          <a:p>
            <a:r>
              <a:rPr lang="en-US" b="1" dirty="0">
                <a:solidFill>
                  <a:srgbClr val="40954B"/>
                </a:solidFill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  <a:t>DELIVERABLES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  <a:t>Circular Ad Layouts</a:t>
            </a:r>
          </a:p>
          <a:p>
            <a:pPr marL="109728" indent="-109728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  <a:t> 3” W x 3” H and 10” W x 3” H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b="1" dirty="0">
              <a:latin typeface="Century Gothic"/>
              <a:ea typeface="Baskerville" panose="02020502070401020303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Digital</a:t>
            </a:r>
          </a:p>
          <a:p>
            <a:pPr marL="109728" indent="-109728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Standard Banners: 300x250, 728x90, 160x600 and 320x50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b="1" dirty="0">
              <a:latin typeface="Century Gothic"/>
              <a:ea typeface="Baskerville" panose="02020502070401020303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Social Media</a:t>
            </a:r>
          </a:p>
          <a:p>
            <a:pPr marL="109728" indent="-109728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Facebook Newsfeed Ad: 1,200 x 628 pixels</a:t>
            </a:r>
          </a:p>
          <a:p>
            <a:pPr marL="109728" indent="-109728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Instagram: 1,080 x 1,080 pixels</a:t>
            </a:r>
          </a:p>
          <a:p>
            <a:pPr marL="109728" indent="-109728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Twitter: 800 x 320 pixels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+ Post copy options </a:t>
            </a:r>
          </a:p>
          <a:p>
            <a:endParaRPr lang="en-US" dirty="0">
              <a:latin typeface="Century Gothic"/>
              <a:ea typeface="Baskerville" panose="02020502070401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AEFD35-A6BA-CC49-82DF-EFD0DABAEC58}"/>
              </a:ext>
            </a:extLst>
          </p:cNvPr>
          <p:cNvSpPr txBox="1"/>
          <p:nvPr/>
        </p:nvSpPr>
        <p:spPr>
          <a:xfrm>
            <a:off x="247650" y="1475014"/>
            <a:ext cx="42944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DOWNLOAD ASSETS: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CLICK HERE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entury Gothic"/>
              <a:cs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A2737-3C3F-EE42-A732-0DEED8C9AE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1328" y="2202121"/>
            <a:ext cx="3624542" cy="362454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11444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97134" y="0"/>
            <a:ext cx="3864429" cy="8722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B863E"/>
                </a:solidFill>
              </a:rPr>
              <a:t>Circular Assets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4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E3C66C7-C02C-D34E-B6BA-8255E0D3CA41}"/>
              </a:ext>
            </a:extLst>
          </p:cNvPr>
          <p:cNvSpPr txBox="1">
            <a:spLocks/>
          </p:cNvSpPr>
          <p:nvPr/>
        </p:nvSpPr>
        <p:spPr>
          <a:xfrm>
            <a:off x="502271" y="6372953"/>
            <a:ext cx="4005019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1" i="0" kern="1200" spc="300">
                <a:solidFill>
                  <a:schemeClr val="tx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10”X3”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5A30105-322E-2B46-B7E4-F3B8542C3DF9}"/>
              </a:ext>
            </a:extLst>
          </p:cNvPr>
          <p:cNvSpPr txBox="1">
            <a:spLocks/>
          </p:cNvSpPr>
          <p:nvPr/>
        </p:nvSpPr>
        <p:spPr>
          <a:xfrm>
            <a:off x="6145910" y="3629752"/>
            <a:ext cx="4005019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1" i="0" kern="1200" spc="300">
                <a:solidFill>
                  <a:schemeClr val="tx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3”X3”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A16C1D-0AC1-7B44-949D-BA9BF78FCF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90856" y="1171543"/>
            <a:ext cx="2397641" cy="239764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2DEB71-7FB0-F542-B4BD-6C73C1CA9B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3790" y="3882086"/>
            <a:ext cx="7992136" cy="23976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2C12E3-C15B-B949-8654-8FA031CFC335}"/>
              </a:ext>
            </a:extLst>
          </p:cNvPr>
          <p:cNvSpPr txBox="1"/>
          <p:nvPr/>
        </p:nvSpPr>
        <p:spPr>
          <a:xfrm>
            <a:off x="302387" y="1304217"/>
            <a:ext cx="5367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Circular Ad Layouts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608080-668D-EF48-8BA2-E66C2C4DA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0397"/>
            <a:ext cx="1989667" cy="90254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3" W  x  3" 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10" W  x  3" H</a:t>
            </a:r>
          </a:p>
        </p:txBody>
      </p:sp>
    </p:spTree>
    <p:extLst>
      <p:ext uri="{BB962C8B-B14F-4D97-AF65-F5344CB8AC3E}">
        <p14:creationId xmlns:p14="http://schemas.microsoft.com/office/powerpoint/2010/main" val="398587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05446" y="0"/>
            <a:ext cx="3864429" cy="8722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B863E"/>
                </a:solidFill>
              </a:rPr>
              <a:t>Digital Assets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C12E3-C15B-B949-8654-8FA031CFC335}"/>
              </a:ext>
            </a:extLst>
          </p:cNvPr>
          <p:cNvSpPr txBox="1"/>
          <p:nvPr/>
        </p:nvSpPr>
        <p:spPr>
          <a:xfrm>
            <a:off x="302387" y="1304217"/>
            <a:ext cx="5367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Digital Banners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608080-668D-EF48-8BA2-E66C2C4DA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730397"/>
            <a:ext cx="2122714" cy="1219632"/>
          </a:xfrm>
        </p:spPr>
        <p:txBody>
          <a:bodyPr>
            <a:noAutofit/>
          </a:bodyPr>
          <a:lstStyle/>
          <a:p>
            <a:r>
              <a:rPr lang="en-US" sz="2000" dirty="0"/>
              <a:t>300 x 250</a:t>
            </a:r>
          </a:p>
          <a:p>
            <a:r>
              <a:rPr lang="en-US" sz="2000" dirty="0"/>
              <a:t>728 x 90</a:t>
            </a:r>
          </a:p>
          <a:p>
            <a:r>
              <a:rPr lang="en-US" sz="2000" dirty="0"/>
              <a:t>168 x 600</a:t>
            </a:r>
          </a:p>
          <a:p>
            <a:r>
              <a:rPr lang="en-US" sz="2000" dirty="0"/>
              <a:t>328 x 50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9C586C-00FB-B64F-9936-67C9AB3452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46818" y="1411799"/>
            <a:ext cx="1016000" cy="381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14EC65-9BFE-F643-ABF2-D65A603B63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03033" y="1450112"/>
            <a:ext cx="1905000" cy="158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685BBE-80E1-1F4A-A7FA-235D92F7D1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83884" y="4255032"/>
            <a:ext cx="2032000" cy="31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BA1794-0130-A74E-BD37-8F7DA657BB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94830" y="3439825"/>
            <a:ext cx="4622800" cy="571500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A3B998D-3D9A-3040-8880-3E565EDEAA9E}"/>
              </a:ext>
            </a:extLst>
          </p:cNvPr>
          <p:cNvSpPr txBox="1">
            <a:spLocks/>
          </p:cNvSpPr>
          <p:nvPr/>
        </p:nvSpPr>
        <p:spPr>
          <a:xfrm>
            <a:off x="7358822" y="5291248"/>
            <a:ext cx="1984683" cy="23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1" i="0" kern="1200" spc="300">
                <a:solidFill>
                  <a:schemeClr val="tx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160X600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142B0C5-ED93-6D40-AA81-53F04B9FEA48}"/>
              </a:ext>
            </a:extLst>
          </p:cNvPr>
          <p:cNvSpPr txBox="1">
            <a:spLocks/>
          </p:cNvSpPr>
          <p:nvPr/>
        </p:nvSpPr>
        <p:spPr>
          <a:xfrm>
            <a:off x="5124436" y="3046700"/>
            <a:ext cx="1984683" cy="23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1" i="0" kern="1200" spc="300">
                <a:solidFill>
                  <a:schemeClr val="tx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300X250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E749943-EB05-5F4D-B33E-738D588C4486}"/>
              </a:ext>
            </a:extLst>
          </p:cNvPr>
          <p:cNvSpPr txBox="1">
            <a:spLocks/>
          </p:cNvSpPr>
          <p:nvPr/>
        </p:nvSpPr>
        <p:spPr>
          <a:xfrm>
            <a:off x="5005287" y="4625325"/>
            <a:ext cx="1984683" cy="23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1" i="0" kern="1200" spc="300">
                <a:solidFill>
                  <a:schemeClr val="tx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320X50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74B9BAD-9B77-5442-AB43-D17615F23735}"/>
              </a:ext>
            </a:extLst>
          </p:cNvPr>
          <p:cNvSpPr txBox="1">
            <a:spLocks/>
          </p:cNvSpPr>
          <p:nvPr/>
        </p:nvSpPr>
        <p:spPr>
          <a:xfrm>
            <a:off x="2391295" y="4024409"/>
            <a:ext cx="1984683" cy="23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1" i="0" kern="1200" spc="300">
                <a:solidFill>
                  <a:schemeClr val="tx1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728X90</a:t>
            </a:r>
          </a:p>
        </p:txBody>
      </p:sp>
    </p:spTree>
    <p:extLst>
      <p:ext uri="{BB962C8B-B14F-4D97-AF65-F5344CB8AC3E}">
        <p14:creationId xmlns:p14="http://schemas.microsoft.com/office/powerpoint/2010/main" val="440740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B911172-D970-AA4D-8328-55CD366FDB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9488" y="2797628"/>
            <a:ext cx="3325658" cy="36736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93E1E22-0A94-7A4C-BC6E-259A1D0669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83083" y="2786222"/>
            <a:ext cx="2743201" cy="14356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1ACEAC-AD9B-664B-8F00-B21A2189B8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63340" y="1224059"/>
            <a:ext cx="2862942" cy="11451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2CB40A-FB03-A949-89B3-822206B932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49942" y="1872343"/>
            <a:ext cx="1973119" cy="197311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05446" y="0"/>
            <a:ext cx="3864429" cy="8722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B863E"/>
                </a:solidFill>
              </a:rPr>
              <a:t>Social Media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6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72D785-C09F-3F43-9357-D5FA96FF594C}"/>
              </a:ext>
            </a:extLst>
          </p:cNvPr>
          <p:cNvSpPr txBox="1"/>
          <p:nvPr/>
        </p:nvSpPr>
        <p:spPr>
          <a:xfrm>
            <a:off x="302387" y="1304217"/>
            <a:ext cx="5367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Social Layouts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1D967C7-3883-E140-A65D-382B594FE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74235"/>
            <a:ext cx="3166533" cy="902547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Facebook newsfeed ad 1200 x 628</a:t>
            </a:r>
          </a:p>
          <a:p>
            <a:r>
              <a:rPr lang="en-US" dirty="0"/>
              <a:t>Instagram 1080 x 1080</a:t>
            </a:r>
          </a:p>
          <a:p>
            <a:r>
              <a:rPr lang="en-US" dirty="0"/>
              <a:t>Twitter 800 x 320 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538DB5B-B693-2A44-81B1-968A560FC5BC}"/>
              </a:ext>
            </a:extLst>
          </p:cNvPr>
          <p:cNvSpPr txBox="1">
            <a:spLocks/>
          </p:cNvSpPr>
          <p:nvPr/>
        </p:nvSpPr>
        <p:spPr bwMode="auto">
          <a:xfrm>
            <a:off x="6747019" y="4265205"/>
            <a:ext cx="23198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Facebook</a:t>
            </a:r>
            <a:br>
              <a:rPr lang="en-US" sz="1000" dirty="0"/>
            </a:br>
            <a:r>
              <a:rPr lang="en-US" sz="1000" dirty="0"/>
              <a:t>1200 x 628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1F38502-C1E0-234B-AB76-8AD0A9541850}"/>
              </a:ext>
            </a:extLst>
          </p:cNvPr>
          <p:cNvSpPr txBox="1">
            <a:spLocks/>
          </p:cNvSpPr>
          <p:nvPr/>
        </p:nvSpPr>
        <p:spPr bwMode="auto">
          <a:xfrm>
            <a:off x="3637860" y="3845657"/>
            <a:ext cx="23198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Instagram </a:t>
            </a:r>
            <a:br>
              <a:rPr lang="en-US" sz="1000" dirty="0"/>
            </a:br>
            <a:r>
              <a:rPr lang="en-US" sz="1000" dirty="0"/>
              <a:t>1080 x 1080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9F104E9-F154-0D41-8289-9313FF34D6A3}"/>
              </a:ext>
            </a:extLst>
          </p:cNvPr>
          <p:cNvSpPr txBox="1">
            <a:spLocks/>
          </p:cNvSpPr>
          <p:nvPr/>
        </p:nvSpPr>
        <p:spPr bwMode="auto">
          <a:xfrm>
            <a:off x="6649045" y="2362388"/>
            <a:ext cx="23198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Twitter </a:t>
            </a:r>
            <a:br>
              <a:rPr lang="en-US" sz="1000" dirty="0"/>
            </a:br>
            <a:r>
              <a:rPr lang="en-US" sz="1000" dirty="0"/>
              <a:t>800 x 320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B65D36-ACF1-DF41-B954-9B276379B16F}"/>
              </a:ext>
            </a:extLst>
          </p:cNvPr>
          <p:cNvSpPr txBox="1"/>
          <p:nvPr/>
        </p:nvSpPr>
        <p:spPr>
          <a:xfrm>
            <a:off x="4263795" y="4381639"/>
            <a:ext cx="5367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Social Post Copy Options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6C938AC-2565-CD48-BEC3-64061EEECE13}"/>
              </a:ext>
            </a:extLst>
          </p:cNvPr>
          <p:cNvSpPr txBox="1">
            <a:spLocks/>
          </p:cNvSpPr>
          <p:nvPr/>
        </p:nvSpPr>
        <p:spPr>
          <a:xfrm>
            <a:off x="4252909" y="4857330"/>
            <a:ext cx="4407295" cy="9025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200" dirty="0"/>
              <a:t>There’s a reason we have such high standards when it comes to using quality ingredients and premium toppings on </a:t>
            </a:r>
            <a:r>
              <a:rPr lang="en-US" sz="5200" dirty="0" err="1"/>
              <a:t>Freschetta</a:t>
            </a:r>
            <a:r>
              <a:rPr lang="en-US" sz="5200" dirty="0"/>
              <a:t> pizzas. (HINT: It’s you. You’re the reason.)</a:t>
            </a:r>
          </a:p>
          <a:p>
            <a:pPr marL="0" indent="0">
              <a:buNone/>
            </a:pPr>
            <a:r>
              <a:rPr lang="en-US" sz="5200" dirty="0"/>
              <a:t> </a:t>
            </a:r>
          </a:p>
          <a:p>
            <a:pPr marL="0" indent="0">
              <a:buNone/>
            </a:pPr>
            <a:r>
              <a:rPr lang="en-US" sz="5200" dirty="0"/>
              <a:t>We go the extra mile in making pizza with quality you can taste. Because we know that’s how you’d make it.</a:t>
            </a:r>
          </a:p>
          <a:p>
            <a:pPr marL="0" indent="0">
              <a:buNone/>
            </a:pPr>
            <a:r>
              <a:rPr lang="en-US" sz="5200" dirty="0"/>
              <a:t> </a:t>
            </a:r>
          </a:p>
          <a:p>
            <a:pPr marL="0" indent="0">
              <a:buNone/>
            </a:pPr>
            <a:r>
              <a:rPr lang="en-US" sz="5200" dirty="0"/>
              <a:t>Pizza is always good. But why settle for “good” when you can have GREAT pizza with highest-quality ingredients and premium toppings? That’s where </a:t>
            </a:r>
            <a:r>
              <a:rPr lang="en-US" sz="5200" dirty="0" err="1"/>
              <a:t>Freschetta</a:t>
            </a:r>
            <a:r>
              <a:rPr lang="en-US" sz="5200" dirty="0"/>
              <a:t> comes in.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AAEB081-6C59-4741-9183-6D8596B01456}"/>
              </a:ext>
            </a:extLst>
          </p:cNvPr>
          <p:cNvCxnSpPr/>
          <p:nvPr/>
        </p:nvCxnSpPr>
        <p:spPr>
          <a:xfrm>
            <a:off x="406400" y="1663700"/>
            <a:ext cx="32385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69EBFA-3219-D742-AE80-62308AD216FD}"/>
              </a:ext>
            </a:extLst>
          </p:cNvPr>
          <p:cNvCxnSpPr>
            <a:cxnSpLocks/>
          </p:cNvCxnSpPr>
          <p:nvPr/>
        </p:nvCxnSpPr>
        <p:spPr>
          <a:xfrm>
            <a:off x="4342490" y="4724400"/>
            <a:ext cx="427355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845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050CB32DC5DC42B8B91E1AF4BA9755" ma:contentTypeVersion="20" ma:contentTypeDescription="Create a new document." ma:contentTypeScope="" ma:versionID="f64716c64252541a3cd361e559bd871c">
  <xsd:schema xmlns:xsd="http://www.w3.org/2001/XMLSchema" xmlns:xs="http://www.w3.org/2001/XMLSchema" xmlns:p="http://schemas.microsoft.com/office/2006/metadata/properties" xmlns:ns2="9024903b-9b12-4bc4-984c-b8b2ca408b41" xmlns:ns3="5f69cc24-1ef4-4f77-a094-0c1d23b535e0" targetNamespace="http://schemas.microsoft.com/office/2006/metadata/properties" ma:root="true" ma:fieldsID="4467775ae010e65db3632ce83170710f" ns2:_="" ns3:_="">
    <xsd:import namespace="9024903b-9b12-4bc4-984c-b8b2ca408b41"/>
    <xsd:import namespace="5f69cc24-1ef4-4f77-a094-0c1d23b535e0"/>
    <xsd:element name="properties">
      <xsd:complexType>
        <xsd:sequence>
          <xsd:element name="documentManagement">
            <xsd:complexType>
              <xsd:all>
                <xsd:element ref="ns2:Upshot_x0020_Document_x0020_Type" minOccurs="0"/>
                <xsd:element ref="ns2:Job_x0020_Number" minOccurs="0"/>
                <xsd:element ref="ns2:Upshot_x0020_Department" minOccurs="0"/>
                <xsd:element ref="ns3:MediaServiceMetadata" minOccurs="0"/>
                <xsd:element ref="ns3:MediaServiceFastMetadata" minOccurs="0"/>
                <xsd:element ref="ns3:Job_x0020_Number_x003a_Job_x0020_Description" minOccurs="0"/>
                <xsd:element ref="ns3:Job_x0020_Number_x003a_Client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4903b-9b12-4bc4-984c-b8b2ca408b41" elementFormDefault="qualified">
    <xsd:import namespace="http://schemas.microsoft.com/office/2006/documentManagement/types"/>
    <xsd:import namespace="http://schemas.microsoft.com/office/infopath/2007/PartnerControls"/>
    <xsd:element name="Upshot_x0020_Document_x0020_Type" ma:index="2" nillable="true" ma:displayName="Upshot Document Type" ma:list="{7726186a-3199-4e7a-8822-d07f2d0c4d80}" ma:internalName="Upshot_x0020_Document_x0020_Type" ma:showField="Title" ma:web="9024903b-9b12-4bc4-984c-b8b2ca408b41">
      <xsd:simpleType>
        <xsd:restriction base="dms:Lookup"/>
      </xsd:simpleType>
    </xsd:element>
    <xsd:element name="Job_x0020_Number" ma:index="3" nillable="true" ma:displayName="Job Number" ma:list="{dfd5c535-38f1-4c60-ba59-faf9daa5fd97}" ma:internalName="Job_x0020_Number" ma:readOnly="false" ma:showField="Title" ma:web="9024903b-9b12-4bc4-984c-b8b2ca408b41">
      <xsd:simpleType>
        <xsd:restriction base="dms:Lookup"/>
      </xsd:simpleType>
    </xsd:element>
    <xsd:element name="Upshot_x0020_Department" ma:index="4" nillable="true" ma:displayName="Upshot Department" ma:list="{63a83ff0-edd0-4f65-8b98-f83399290455}" ma:internalName="Upshot_x0020_Department" ma:showField="Title" ma:web="9024903b-9b12-4bc4-984c-b8b2ca408b41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69cc24-1ef4-4f77-a094-0c1d23b535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Job_x0020_Number_x003a_Job_x0020_Description" ma:index="10" nillable="true" ma:displayName="Job Description" ma:list="{dfd5c535-38f1-4c60-ba59-faf9daa5fd97}" ma:internalName="Job_x0020_Number_x003a_Job_x0020_Description" ma:readOnly="true" ma:showField="Job_x0020_Description" ma:web="9024903b-9b12-4bc4-984c-b8b2ca408b41">
      <xsd:simpleType>
        <xsd:restriction base="dms:Lookup"/>
      </xsd:simpleType>
    </xsd:element>
    <xsd:element name="Job_x0020_Number_x003a_Client" ma:index="11" nillable="true" ma:displayName="Client" ma:list="{dfd5c535-38f1-4c60-ba59-faf9daa5fd97}" ma:internalName="Job_x0020_Number_x003a_Client" ma:readOnly="true" ma:showField="Client" ma:web="9024903b-9b12-4bc4-984c-b8b2ca408b41">
      <xsd:simpleType>
        <xsd:restriction base="dms:Lookup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pshot_x0020_Department xmlns="9024903b-9b12-4bc4-984c-b8b2ca408b41" xsi:nil="true"/>
    <Upshot_x0020_Document_x0020_Type xmlns="9024903b-9b12-4bc4-984c-b8b2ca408b41" xsi:nil="true"/>
    <Job_x0020_Number xmlns="9024903b-9b12-4bc4-984c-b8b2ca408b4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27EE7E-B08E-451B-B899-CD8ABA6B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24903b-9b12-4bc4-984c-b8b2ca408b41"/>
    <ds:schemaRef ds:uri="5f69cc24-1ef4-4f77-a094-0c1d23b535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5DF950-56C6-4B05-AAA1-792921469892}">
  <ds:schemaRefs>
    <ds:schemaRef ds:uri="http://schemas.microsoft.com/office/2006/metadata/properties"/>
    <ds:schemaRef ds:uri="http://schemas.microsoft.com/office/infopath/2007/PartnerControls"/>
    <ds:schemaRef ds:uri="9024903b-9b12-4bc4-984c-b8b2ca408b41"/>
  </ds:schemaRefs>
</ds:datastoreItem>
</file>

<file path=customXml/itemProps3.xml><?xml version="1.0" encoding="utf-8"?>
<ds:datastoreItem xmlns:ds="http://schemas.openxmlformats.org/officeDocument/2006/customXml" ds:itemID="{E8E204E7-53D8-4176-9538-2607D6B075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483</Words>
  <Application>Microsoft Office PowerPoint</Application>
  <PresentationFormat>On-screen Show (4:3)</PresentationFormat>
  <Paragraphs>70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Century Gothic</vt:lpstr>
      <vt:lpstr>Office Theme</vt:lpstr>
      <vt:lpstr>Freschetta Core Evergreen Marketing Kit</vt:lpstr>
      <vt:lpstr>Core Evergreen Marketing Kit Guidelines</vt:lpstr>
      <vt:lpstr>Core Evergreen Marketing Kit Downloadable Assets</vt:lpstr>
      <vt:lpstr>Circular Assets</vt:lpstr>
      <vt:lpstr>Digital Assets</vt:lpstr>
      <vt:lpstr>Social Media</vt:lpstr>
    </vt:vector>
  </TitlesOfParts>
  <Company>The Schwan Food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Helmke</dc:creator>
  <cp:lastModifiedBy>Christa Bundt</cp:lastModifiedBy>
  <cp:revision>54</cp:revision>
  <cp:lastPrinted>2019-10-01T20:55:06Z</cp:lastPrinted>
  <dcterms:created xsi:type="dcterms:W3CDTF">2018-04-14T17:11:24Z</dcterms:created>
  <dcterms:modified xsi:type="dcterms:W3CDTF">2020-06-05T02:06:44Z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0x010100E9050CB32DC5DC42B8B91E1AF4BA9755</vt:lpwstr>
  </property>
</Properties>
</file>