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6" r:id="rId5"/>
    <p:sldId id="257" r:id="rId6"/>
    <p:sldId id="262" r:id="rId7"/>
    <p:sldId id="263" r:id="rId8"/>
    <p:sldId id="264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4" autoAdjust="0"/>
    <p:restoredTop sz="95491" autoAdjust="0"/>
  </p:normalViewPr>
  <p:slideViewPr>
    <p:cSldViewPr snapToGrid="0">
      <p:cViewPr varScale="1">
        <p:scale>
          <a:sx n="68" d="100"/>
          <a:sy n="68" d="100"/>
        </p:scale>
        <p:origin x="10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929B0-AD22-BD4C-8DD7-9CBFDE8F56E5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DB6F-CD70-3846-978B-49A0DA89A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917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5CB12-42D8-914C-BC73-5EBC4D44914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B9488-CDBC-644B-BCC0-29FEE67A8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697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STit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1714" y="5632244"/>
            <a:ext cx="5703207" cy="621458"/>
          </a:xfr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1715" y="6235521"/>
            <a:ext cx="5706500" cy="504541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2818A4-EDD2-5D4F-AD8C-577F664D01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MS Logo wBottom Ribbo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11" y="157444"/>
            <a:ext cx="2554224" cy="351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31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SHeade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9"/>
          <a:stretch/>
        </p:blipFill>
        <p:spPr>
          <a:xfrm rot="10800000">
            <a:off x="0" y="-1"/>
            <a:ext cx="9144000" cy="967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985" y="166558"/>
            <a:ext cx="8000016" cy="6845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MS Logo w Short Botto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4" y="12095"/>
            <a:ext cx="811512" cy="94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22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rrySid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1" t="20976" r="50845" b="8394"/>
          <a:stretch/>
        </p:blipFill>
        <p:spPr>
          <a:xfrm>
            <a:off x="0" y="955524"/>
            <a:ext cx="798286" cy="5902476"/>
          </a:xfrm>
          <a:prstGeom prst="rect">
            <a:avLst/>
          </a:prstGeom>
        </p:spPr>
      </p:pic>
      <p:pic>
        <p:nvPicPr>
          <p:cNvPr id="9" name="Picture 8" descr="MS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9"/>
          <a:stretch/>
        </p:blipFill>
        <p:spPr>
          <a:xfrm rot="10800000">
            <a:off x="0" y="-1"/>
            <a:ext cx="9144000" cy="967619"/>
          </a:xfrm>
          <a:prstGeom prst="rect">
            <a:avLst/>
          </a:prstGeom>
        </p:spPr>
      </p:pic>
      <p:pic>
        <p:nvPicPr>
          <p:cNvPr id="10" name="Picture 9" descr="MS Logo w Short Bottom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4" y="12095"/>
            <a:ext cx="811512" cy="941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619" y="166558"/>
            <a:ext cx="7922381" cy="68457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326" y="1094308"/>
            <a:ext cx="7727474" cy="54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74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gredientsSid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4" t="8518" r="44598" b="9193"/>
          <a:stretch/>
        </p:blipFill>
        <p:spPr>
          <a:xfrm>
            <a:off x="0" y="959289"/>
            <a:ext cx="799931" cy="5910806"/>
          </a:xfrm>
          <a:prstGeom prst="rect">
            <a:avLst/>
          </a:prstGeom>
        </p:spPr>
      </p:pic>
      <p:pic>
        <p:nvPicPr>
          <p:cNvPr id="8" name="Picture 7" descr="MS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9"/>
          <a:stretch/>
        </p:blipFill>
        <p:spPr>
          <a:xfrm rot="10800000">
            <a:off x="0" y="-1"/>
            <a:ext cx="9144000" cy="967619"/>
          </a:xfrm>
          <a:prstGeom prst="rect">
            <a:avLst/>
          </a:prstGeom>
        </p:spPr>
      </p:pic>
      <p:pic>
        <p:nvPicPr>
          <p:cNvPr id="11" name="Picture 10" descr="MS Logo w Short Bottom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4" y="12095"/>
            <a:ext cx="811512" cy="941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715" y="166558"/>
            <a:ext cx="7910286" cy="6845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326" y="1094308"/>
            <a:ext cx="7727474" cy="54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5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rry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t="4074" r="1391" b="12761"/>
          <a:stretch/>
        </p:blipFill>
        <p:spPr>
          <a:xfrm>
            <a:off x="3918857" y="0"/>
            <a:ext cx="52251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51" y="2718154"/>
            <a:ext cx="3540049" cy="997089"/>
          </a:xfrm>
        </p:spPr>
        <p:txBody>
          <a:bodyPr anchor="t"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651" y="3769283"/>
            <a:ext cx="3553561" cy="405299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2818A4-EDD2-5D4F-AD8C-577F664D0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592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pl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8429" r="17554" b="7147"/>
          <a:stretch/>
        </p:blipFill>
        <p:spPr>
          <a:xfrm>
            <a:off x="3906762" y="0"/>
            <a:ext cx="52372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51" y="2718154"/>
            <a:ext cx="3540049" cy="997089"/>
          </a:xfrm>
        </p:spPr>
        <p:txBody>
          <a:bodyPr anchor="t"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651" y="3769283"/>
            <a:ext cx="3553561" cy="405299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2818A4-EDD2-5D4F-AD8C-577F664D0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38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18583" y="166558"/>
            <a:ext cx="6725417" cy="684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4308"/>
            <a:ext cx="8229600" cy="54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9064" y="6491450"/>
            <a:ext cx="3636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18A4-EDD2-5D4F-AD8C-577F664D0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6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3" r:id="rId4"/>
    <p:sldLayoutId id="2147483651" r:id="rId5"/>
    <p:sldLayoutId id="2147483665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a.Bundt@schwans.com" TargetMode="External"/><Relationship Id="rId2" Type="http://schemas.openxmlformats.org/officeDocument/2006/relationships/hyperlink" Target="http://www.schwansmarketingkit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Evergreen Marketing Kit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837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 Kit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285750" indent="-285750"/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Leverage the assets within this tool kit to inspire MRS. SMITH’S</a:t>
            </a:r>
            <a:r>
              <a:rPr lang="en-US" baseline="30000" dirty="0">
                <a:ea typeface="Baskerville" panose="02020502070401020303" pitchFamily="18" charset="0"/>
                <a:cs typeface="Times New Roman" panose="02020603050405020304" pitchFamily="18" charset="0"/>
              </a:rPr>
              <a:t>®</a:t>
            </a:r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 shoppers along the path to purchase.</a:t>
            </a:r>
            <a:endParaRPr lang="en-US" dirty="0">
              <a:cs typeface="Times New Roman" panose="02020603050405020304" pitchFamily="18" charset="0"/>
            </a:endParaRPr>
          </a:p>
          <a:p>
            <a:pPr marL="285750" indent="-285750"/>
            <a:r>
              <a:rPr lang="en-US" dirty="0">
                <a:cs typeface="Times New Roman" panose="02020603050405020304" pitchFamily="18" charset="0"/>
              </a:rPr>
              <a:t>Leverage retailer channels: placements in communications and tactics pre-shop (digital and circular).</a:t>
            </a:r>
          </a:p>
          <a:p>
            <a:pPr marL="285750" indent="-285750"/>
            <a:r>
              <a:rPr lang="en-US" dirty="0">
                <a:cs typeface="Times New Roman" panose="02020603050405020304" pitchFamily="18" charset="0"/>
              </a:rPr>
              <a:t>Leverage tool kit assets to have a consistent look and feel at all touch points during the campaign.</a:t>
            </a:r>
          </a:p>
          <a:p>
            <a:pPr marL="0" indent="0">
              <a:buNone/>
            </a:pPr>
            <a:endParaRPr lang="en-US" b="1" dirty="0">
              <a:solidFill>
                <a:srgbClr val="C50700"/>
              </a:solidFill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CIRCULAR ASSETS</a:t>
            </a:r>
            <a:endParaRPr lang="en-US" b="1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marL="285750" indent="-285750"/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Assets will include editable files along with MRS. SMITH’S</a:t>
            </a:r>
            <a:r>
              <a:rPr lang="en-US" baseline="30000" dirty="0">
                <a:ea typeface="Baskerville" panose="02020502070401020303" pitchFamily="18" charset="0"/>
                <a:cs typeface="Times New Roman" panose="02020603050405020304" pitchFamily="18" charset="0"/>
              </a:rPr>
              <a:t>®</a:t>
            </a:r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 pack-shot images.</a:t>
            </a:r>
            <a:endParaRPr lang="en-US" dirty="0">
              <a:cs typeface="Times New Roman" panose="02020603050405020304" pitchFamily="18" charset="0"/>
            </a:endParaRPr>
          </a:p>
          <a:p>
            <a:pPr marL="285750" indent="-285750"/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Leverage assets for placement in-ad and update with correct product mix, description and pricing.</a:t>
            </a:r>
            <a:endParaRPr lang="en-US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C50700"/>
              </a:solidFill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DIGITAL BANNERS</a:t>
            </a:r>
          </a:p>
          <a:p>
            <a:pPr marL="285750" indent="-285750"/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Assets will include editable files.</a:t>
            </a:r>
            <a:endParaRPr lang="en-US" dirty="0">
              <a:cs typeface="Times New Roman" panose="02020603050405020304" pitchFamily="18" charset="0"/>
            </a:endParaRPr>
          </a:p>
          <a:p>
            <a:pPr marL="285750" indent="-285750"/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Leverage assets for placement on retail websites or ad exchange and update the CTA based on click-through destination</a:t>
            </a:r>
            <a:r>
              <a:rPr lang="en-US" dirty="0">
                <a:cs typeface="Times New Roman" panose="02020603050405020304" pitchFamily="18" charset="0"/>
              </a:rPr>
              <a:t>.</a:t>
            </a:r>
          </a:p>
          <a:p>
            <a:pPr marL="285750" indent="-285750"/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Click through: all banner ads should link to MRS. SMITH’S</a:t>
            </a:r>
            <a:r>
              <a:rPr lang="en-US" baseline="30000" dirty="0">
                <a:ea typeface="Baskerville" panose="02020502070401020303" pitchFamily="18" charset="0"/>
                <a:cs typeface="Times New Roman" panose="02020603050405020304" pitchFamily="18" charset="0"/>
              </a:rPr>
              <a:t>®</a:t>
            </a:r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 product information on the retailer’s site or digital incentives (if available).</a:t>
            </a:r>
            <a:endParaRPr lang="en-US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C50700"/>
              </a:solidFill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SOCIAL MEDIA</a:t>
            </a:r>
          </a:p>
          <a:p>
            <a:pPr marL="285750" indent="-285750"/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Assets will include digital-ready images that can be used on retailer’s Facebook, Twitter and Instagram channels.</a:t>
            </a:r>
            <a:endParaRPr lang="en-US" dirty="0">
              <a:cs typeface="Times New Roman" panose="02020603050405020304" pitchFamily="18" charset="0"/>
            </a:endParaRPr>
          </a:p>
          <a:p>
            <a:pPr marL="285750" indent="-285750"/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Social post copy will be provided. Retailer can adjust copy to align with their social voice/tone and can highlight special offers or deals.</a:t>
            </a:r>
          </a:p>
          <a:p>
            <a:pPr marL="285750" indent="-285750"/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Click through/link: social posts should link to MRS. SMITH’S</a:t>
            </a:r>
            <a:r>
              <a:rPr lang="en-US" baseline="30000" dirty="0">
                <a:ea typeface="Baskerville" panose="02020502070401020303" pitchFamily="18" charset="0"/>
                <a:cs typeface="Times New Roman" panose="02020603050405020304" pitchFamily="18" charset="0"/>
              </a:rPr>
              <a:t>®</a:t>
            </a:r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 product information on the retailer’s site or digital incentives (if available).</a:t>
            </a:r>
            <a:endParaRPr lang="en-US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4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Evergreen Marketing Kit Deliverables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C7071-4874-F549-AE64-5D9337CD02A7}"/>
              </a:ext>
            </a:extLst>
          </p:cNvPr>
          <p:cNvSpPr txBox="1"/>
          <p:nvPr/>
        </p:nvSpPr>
        <p:spPr>
          <a:xfrm>
            <a:off x="302387" y="1304217"/>
            <a:ext cx="65485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entury Gothic"/>
              </a:rPr>
              <a:t>DOWNLOAD ASSETS: 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Century Gothic"/>
                <a:hlinkClick r:id="rId2"/>
              </a:rPr>
              <a:t> www.SchwansMarketingKits.com </a:t>
            </a:r>
            <a:endParaRPr lang="en-US" dirty="0">
              <a:latin typeface="Century Gothic"/>
              <a:cs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28EBCA-C579-1049-B411-7B8866AAD11A}"/>
              </a:ext>
            </a:extLst>
          </p:cNvPr>
          <p:cNvSpPr/>
          <p:nvPr/>
        </p:nvSpPr>
        <p:spPr>
          <a:xfrm>
            <a:off x="4094009" y="2126623"/>
            <a:ext cx="4855640" cy="3619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1200" b="1" dirty="0">
                <a:solidFill>
                  <a:schemeClr val="tx2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Times New Roman" panose="02020603050405020304" pitchFamily="18" charset="0"/>
              </a:rPr>
              <a:t>HAVE QUESTIONS OR NEED ADDITIONAL SUPPORT?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1500" dirty="0">
                <a:latin typeface="Times New Roman"/>
                <a:ea typeface="Baskerville" panose="02020502070401020303" pitchFamily="18" charset="0"/>
                <a:cs typeface="Times New Roman"/>
              </a:rPr>
              <a:t>CONTACT: Christa Bundt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1500" dirty="0">
                <a:latin typeface="Times New Roman"/>
                <a:cs typeface="Times New Roman"/>
                <a:hlinkClick r:id="rId3"/>
              </a:rPr>
              <a:t>Christa.Bundt@schwans.com</a:t>
            </a:r>
            <a:endParaRPr lang="en-US" sz="1500" dirty="0">
              <a:latin typeface="Times New Roman"/>
              <a:cs typeface="Times New Roman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</a:pPr>
            <a:endParaRPr lang="en-US" sz="1500" dirty="0"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tx2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Times New Roman" panose="02020603050405020304" pitchFamily="18" charset="0"/>
              </a:rPr>
              <a:t>DELIVERABLES</a:t>
            </a:r>
            <a:br>
              <a:rPr lang="en-US" sz="1200" b="1" dirty="0">
                <a:solidFill>
                  <a:schemeClr val="tx2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Times New Roman" panose="02020603050405020304" pitchFamily="18" charset="0"/>
              </a:rPr>
            </a:br>
            <a:endParaRPr lang="en-US" sz="1200" b="1" dirty="0">
              <a:solidFill>
                <a:schemeClr val="tx2"/>
              </a:solidFill>
              <a:latin typeface="Century Gothic" panose="020B0502020202020204" pitchFamily="34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200" b="1" dirty="0">
                <a:latin typeface="Century Gothic" panose="020B0502020202020204" pitchFamily="34" charset="0"/>
                <a:ea typeface="Baskerville" panose="02020502070401020303" pitchFamily="18" charset="0"/>
                <a:cs typeface="Times New Roman" panose="02020603050405020304" pitchFamily="18" charset="0"/>
              </a:rPr>
              <a:t>CIRCULAR AD LAYOUTS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3" W x 3" H and 10" W x 3" H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500" b="1" dirty="0">
              <a:solidFill>
                <a:srgbClr val="C50700"/>
              </a:solidFill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200" b="1" dirty="0">
                <a:latin typeface="Century Gothic" panose="020B0502020202020204" pitchFamily="34" charset="0"/>
                <a:ea typeface="Baskerville" panose="02020502070401020303" pitchFamily="18" charset="0"/>
                <a:cs typeface="Times New Roman" panose="02020603050405020304" pitchFamily="18" charset="0"/>
              </a:rPr>
              <a:t>DIGITAL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Standard banners: 300 x 250, 728 x 90, 160 x 600 and 320 x 50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500" b="1" dirty="0"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200" b="1" dirty="0">
                <a:latin typeface="Century Gothic" panose="020B0502020202020204" pitchFamily="34" charset="0"/>
                <a:ea typeface="Baskerville" panose="02020502070401020303" pitchFamily="18" charset="0"/>
                <a:cs typeface="Times New Roman" panose="02020603050405020304" pitchFamily="18" charset="0"/>
              </a:rPr>
              <a:t>SOCIAL MEDIA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Facebook News Feedback: 1,200 x 628 pixels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Instagram: 1,080 x 1,080 pixels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Twitter: 800 x 320 pixels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+ post copy options for social channels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5CA0AD-76CA-1840-AA0E-C801B372B5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2387" y="2860796"/>
            <a:ext cx="3602964" cy="36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73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C7071-4874-F549-AE64-5D9337CD02A7}"/>
              </a:ext>
            </a:extLst>
          </p:cNvPr>
          <p:cNvSpPr txBox="1"/>
          <p:nvPr/>
        </p:nvSpPr>
        <p:spPr>
          <a:xfrm>
            <a:off x="302387" y="1304217"/>
            <a:ext cx="53674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entury Gothic"/>
              </a:rPr>
              <a:t>Circular Ad Layouts</a:t>
            </a:r>
            <a:endParaRPr lang="en-US" dirty="0">
              <a:latin typeface="Century Gothic"/>
              <a:cs typeface="Calibri" panose="020F050202020403020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AE4D6F-50A5-5145-A7BB-93009FB2A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0397"/>
            <a:ext cx="1989667" cy="90254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3" W  x  3" H</a:t>
            </a:r>
          </a:p>
          <a:p>
            <a:r>
              <a:rPr lang="en-US" dirty="0"/>
              <a:t>10" W  x  3" H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8B26340-24CF-3143-A1E0-00D0565E98E2}"/>
              </a:ext>
            </a:extLst>
          </p:cNvPr>
          <p:cNvSpPr txBox="1">
            <a:spLocks/>
          </p:cNvSpPr>
          <p:nvPr/>
        </p:nvSpPr>
        <p:spPr bwMode="auto">
          <a:xfrm>
            <a:off x="6951133" y="6553200"/>
            <a:ext cx="180340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10" W x 3" H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7020C5-83E5-E846-901D-B481064FC6CF}"/>
              </a:ext>
            </a:extLst>
          </p:cNvPr>
          <p:cNvSpPr txBox="1">
            <a:spLocks/>
          </p:cNvSpPr>
          <p:nvPr/>
        </p:nvSpPr>
        <p:spPr bwMode="auto">
          <a:xfrm>
            <a:off x="5012271" y="3666066"/>
            <a:ext cx="897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3" W x 3" 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AE9EE9-6808-1541-889C-34DA3D33B9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01266" y="1097524"/>
            <a:ext cx="2743200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8D2792-E4AC-7B43-B4D4-3E252F9E8C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3333" y="4094223"/>
            <a:ext cx="822960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53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Banners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C7071-4874-F549-AE64-5D9337CD02A7}"/>
              </a:ext>
            </a:extLst>
          </p:cNvPr>
          <p:cNvSpPr txBox="1"/>
          <p:nvPr/>
        </p:nvSpPr>
        <p:spPr>
          <a:xfrm>
            <a:off x="302387" y="1304217"/>
            <a:ext cx="53674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entury Gothic"/>
              </a:rPr>
              <a:t>Digital Banners</a:t>
            </a:r>
            <a:endParaRPr lang="en-US" dirty="0">
              <a:latin typeface="Century Gothic"/>
              <a:cs typeface="Calibri" panose="020F050202020403020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AE4D6F-50A5-5145-A7BB-93009FB2A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0397"/>
            <a:ext cx="1989667" cy="902547"/>
          </a:xfrm>
        </p:spPr>
        <p:txBody>
          <a:bodyPr>
            <a:noAutofit/>
          </a:bodyPr>
          <a:lstStyle/>
          <a:p>
            <a:r>
              <a:rPr lang="en-US" sz="2000" dirty="0"/>
              <a:t>300 x 250</a:t>
            </a:r>
          </a:p>
          <a:p>
            <a:r>
              <a:rPr lang="en-US" sz="2000" dirty="0"/>
              <a:t>728 x 90</a:t>
            </a:r>
          </a:p>
          <a:p>
            <a:r>
              <a:rPr lang="en-US" sz="2000"/>
              <a:t>160 </a:t>
            </a:r>
            <a:r>
              <a:rPr lang="en-US" sz="2000" dirty="0"/>
              <a:t>x 600</a:t>
            </a:r>
          </a:p>
          <a:p>
            <a:r>
              <a:rPr lang="en-US" sz="2000" dirty="0"/>
              <a:t>328 x 50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FA9732-AE65-3D40-8301-8987552263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82299" y="1611979"/>
            <a:ext cx="2375145" cy="197928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0FCEB0-7ABE-B140-8DC3-A5EF8F3DE4F3}"/>
              </a:ext>
            </a:extLst>
          </p:cNvPr>
          <p:cNvSpPr txBox="1">
            <a:spLocks/>
          </p:cNvSpPr>
          <p:nvPr/>
        </p:nvSpPr>
        <p:spPr bwMode="auto">
          <a:xfrm>
            <a:off x="5959982" y="3615039"/>
            <a:ext cx="897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300 x 250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3DD32A-387B-F241-973D-0DD401A8BE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64400" y="1611979"/>
            <a:ext cx="1266744" cy="475029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81ABCB1-8CDE-D949-8319-49D333DD862E}"/>
              </a:ext>
            </a:extLst>
          </p:cNvPr>
          <p:cNvSpPr txBox="1">
            <a:spLocks/>
          </p:cNvSpPr>
          <p:nvPr/>
        </p:nvSpPr>
        <p:spPr bwMode="auto">
          <a:xfrm>
            <a:off x="7633682" y="6382581"/>
            <a:ext cx="897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160 x 600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23E1A7-80BB-CB41-95DA-1371D3D3D8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43985" y="4065658"/>
            <a:ext cx="5763685" cy="712543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673E22D-2855-C246-9D74-C27C99C6BCEE}"/>
              </a:ext>
            </a:extLst>
          </p:cNvPr>
          <p:cNvSpPr txBox="1">
            <a:spLocks/>
          </p:cNvSpPr>
          <p:nvPr/>
        </p:nvSpPr>
        <p:spPr bwMode="auto">
          <a:xfrm>
            <a:off x="5959982" y="4794084"/>
            <a:ext cx="897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728 x 90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D9BD72-200E-1944-88FE-D70685BDFA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74182" y="5253443"/>
            <a:ext cx="2533488" cy="395858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436E0C1-2340-DC43-8019-4B2AF054FC8F}"/>
              </a:ext>
            </a:extLst>
          </p:cNvPr>
          <p:cNvSpPr txBox="1">
            <a:spLocks/>
          </p:cNvSpPr>
          <p:nvPr/>
        </p:nvSpPr>
        <p:spPr bwMode="auto">
          <a:xfrm>
            <a:off x="6010208" y="5678576"/>
            <a:ext cx="897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320 x 50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B4D5E2-51A4-5040-8DE6-B308941F60D5}"/>
              </a:ext>
            </a:extLst>
          </p:cNvPr>
          <p:cNvCxnSpPr/>
          <p:nvPr/>
        </p:nvCxnSpPr>
        <p:spPr>
          <a:xfrm>
            <a:off x="406400" y="1663700"/>
            <a:ext cx="32385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329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C7071-4874-F549-AE64-5D9337CD02A7}"/>
              </a:ext>
            </a:extLst>
          </p:cNvPr>
          <p:cNvSpPr txBox="1"/>
          <p:nvPr/>
        </p:nvSpPr>
        <p:spPr>
          <a:xfrm>
            <a:off x="302387" y="1304217"/>
            <a:ext cx="53674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entury Gothic"/>
              </a:rPr>
              <a:t>Social Layouts</a:t>
            </a:r>
            <a:endParaRPr lang="en-US" dirty="0">
              <a:latin typeface="Century Gothic"/>
              <a:cs typeface="Calibri" panose="020F050202020403020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F73F14E-FA31-DE43-ADC3-0F92F2AD6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74235"/>
            <a:ext cx="3166533" cy="902547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Facebook newsfeed ad 1,200 x 628</a:t>
            </a:r>
          </a:p>
          <a:p>
            <a:r>
              <a:rPr lang="en-US" dirty="0"/>
              <a:t>Instagram 1,080 x 1,080</a:t>
            </a:r>
          </a:p>
          <a:p>
            <a:r>
              <a:rPr lang="en-US" dirty="0"/>
              <a:t>Twitter 800 x 320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C769316-B853-814B-8B4A-B842A65F2126}"/>
              </a:ext>
            </a:extLst>
          </p:cNvPr>
          <p:cNvSpPr txBox="1">
            <a:spLocks/>
          </p:cNvSpPr>
          <p:nvPr/>
        </p:nvSpPr>
        <p:spPr bwMode="auto">
          <a:xfrm>
            <a:off x="6747019" y="4265205"/>
            <a:ext cx="23198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Facebook</a:t>
            </a:r>
            <a:br>
              <a:rPr lang="en-US" sz="1000" dirty="0"/>
            </a:br>
            <a:r>
              <a:rPr lang="en-US" sz="1000" dirty="0"/>
              <a:t>1200 x 628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18D781-2705-8442-9A67-E72A356A02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93923" y="2797826"/>
            <a:ext cx="2739892" cy="1433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EB165-C42F-324C-BAF5-2C1E6220A4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51845" y="1882769"/>
            <a:ext cx="1962888" cy="1962888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EEC4205-DE87-8047-8DA1-6AD08016E697}"/>
              </a:ext>
            </a:extLst>
          </p:cNvPr>
          <p:cNvSpPr txBox="1">
            <a:spLocks/>
          </p:cNvSpPr>
          <p:nvPr/>
        </p:nvSpPr>
        <p:spPr bwMode="auto">
          <a:xfrm>
            <a:off x="3735834" y="3845657"/>
            <a:ext cx="23198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Instagram </a:t>
            </a:r>
            <a:br>
              <a:rPr lang="en-US" sz="1000" dirty="0"/>
            </a:br>
            <a:r>
              <a:rPr lang="en-US" sz="1000" dirty="0"/>
              <a:t>1080 x 1080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57968A-B0FE-C04F-948B-AC3783288E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80035" y="1218116"/>
            <a:ext cx="2836117" cy="1134447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78062FB-13F8-8B42-A0DD-2651003A1051}"/>
              </a:ext>
            </a:extLst>
          </p:cNvPr>
          <p:cNvSpPr txBox="1">
            <a:spLocks/>
          </p:cNvSpPr>
          <p:nvPr/>
        </p:nvSpPr>
        <p:spPr bwMode="auto">
          <a:xfrm>
            <a:off x="6747019" y="2362388"/>
            <a:ext cx="23198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Twitter </a:t>
            </a:r>
            <a:br>
              <a:rPr lang="en-US" sz="1000" dirty="0"/>
            </a:br>
            <a:r>
              <a:rPr lang="en-US" sz="1000" dirty="0"/>
              <a:t>800 x 320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6636E2-7D49-1845-8DFF-085DC6FFD550}"/>
              </a:ext>
            </a:extLst>
          </p:cNvPr>
          <p:cNvSpPr txBox="1"/>
          <p:nvPr/>
        </p:nvSpPr>
        <p:spPr>
          <a:xfrm>
            <a:off x="4361769" y="4381639"/>
            <a:ext cx="53674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entury Gothic"/>
              </a:rPr>
              <a:t>Social Post Copy Options</a:t>
            </a:r>
            <a:endParaRPr lang="en-US" dirty="0">
              <a:latin typeface="Century Gothic"/>
              <a:cs typeface="Calibri" panose="020F0502020204030204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90137B7-9F5B-4041-BD28-43623941339E}"/>
              </a:ext>
            </a:extLst>
          </p:cNvPr>
          <p:cNvSpPr txBox="1">
            <a:spLocks/>
          </p:cNvSpPr>
          <p:nvPr/>
        </p:nvSpPr>
        <p:spPr>
          <a:xfrm>
            <a:off x="4361769" y="4857330"/>
            <a:ext cx="4407295" cy="90254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5400" dirty="0"/>
              <a:t>The best ingredients make for the best get-togethers. That’s where MRS. SMITH’S® Pies come in, with their just-like-homemade tastiness you just can’t pass up.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5400" dirty="0"/>
              <a:t>Make family and friends feel welcome one bite at a time with a variety of delicious pies from MRS. SMITH’S®.</a:t>
            </a:r>
            <a:endParaRPr lang="en-US" sz="5200" dirty="0"/>
          </a:p>
          <a:p>
            <a:pPr marL="0" indent="0">
              <a:spcAft>
                <a:spcPts val="1200"/>
              </a:spcAft>
              <a:buNone/>
            </a:pPr>
            <a:r>
              <a:rPr lang="en-US" sz="5400" dirty="0"/>
              <a:t>With tasty, flakey crusts and a variety of flavorful options including Apple, Cherry and Dutch Apple, MRS. SMITH’S® Pies have exactly what your family is looking for.</a:t>
            </a:r>
          </a:p>
          <a:p>
            <a:pPr marL="0" indent="0">
              <a:buNone/>
            </a:pPr>
            <a:endParaRPr lang="en-US" sz="13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83CCC6-FB7A-EF44-A067-3B656B736EFF}"/>
              </a:ext>
            </a:extLst>
          </p:cNvPr>
          <p:cNvCxnSpPr/>
          <p:nvPr/>
        </p:nvCxnSpPr>
        <p:spPr>
          <a:xfrm>
            <a:off x="406400" y="1663700"/>
            <a:ext cx="32385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F2085A-18F1-E643-A3EE-C6CB0FED496D}"/>
              </a:ext>
            </a:extLst>
          </p:cNvPr>
          <p:cNvCxnSpPr>
            <a:cxnSpLocks/>
          </p:cNvCxnSpPr>
          <p:nvPr/>
        </p:nvCxnSpPr>
        <p:spPr>
          <a:xfrm>
            <a:off x="4451350" y="4724400"/>
            <a:ext cx="427355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D561502-2D7A-4D4D-A8A2-6EACEFE616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4062" y="2755835"/>
            <a:ext cx="3249399" cy="3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46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050CB32DC5DC42B8B91E1AF4BA9755" ma:contentTypeVersion="20" ma:contentTypeDescription="Create a new document." ma:contentTypeScope="" ma:versionID="f64716c64252541a3cd361e559bd871c">
  <xsd:schema xmlns:xsd="http://www.w3.org/2001/XMLSchema" xmlns:xs="http://www.w3.org/2001/XMLSchema" xmlns:p="http://schemas.microsoft.com/office/2006/metadata/properties" xmlns:ns2="9024903b-9b12-4bc4-984c-b8b2ca408b41" xmlns:ns3="5f69cc24-1ef4-4f77-a094-0c1d23b535e0" targetNamespace="http://schemas.microsoft.com/office/2006/metadata/properties" ma:root="true" ma:fieldsID="4467775ae010e65db3632ce83170710f" ns2:_="" ns3:_="">
    <xsd:import namespace="9024903b-9b12-4bc4-984c-b8b2ca408b41"/>
    <xsd:import namespace="5f69cc24-1ef4-4f77-a094-0c1d23b535e0"/>
    <xsd:element name="properties">
      <xsd:complexType>
        <xsd:sequence>
          <xsd:element name="documentManagement">
            <xsd:complexType>
              <xsd:all>
                <xsd:element ref="ns2:Upshot_x0020_Document_x0020_Type" minOccurs="0"/>
                <xsd:element ref="ns2:Job_x0020_Number" minOccurs="0"/>
                <xsd:element ref="ns2:Upshot_x0020_Department" minOccurs="0"/>
                <xsd:element ref="ns3:MediaServiceMetadata" minOccurs="0"/>
                <xsd:element ref="ns3:MediaServiceFastMetadata" minOccurs="0"/>
                <xsd:element ref="ns3:Job_x0020_Number_x003a_Job_x0020_Description" minOccurs="0"/>
                <xsd:element ref="ns3:Job_x0020_Number_x003a_Client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24903b-9b12-4bc4-984c-b8b2ca408b41" elementFormDefault="qualified">
    <xsd:import namespace="http://schemas.microsoft.com/office/2006/documentManagement/types"/>
    <xsd:import namespace="http://schemas.microsoft.com/office/infopath/2007/PartnerControls"/>
    <xsd:element name="Upshot_x0020_Document_x0020_Type" ma:index="2" nillable="true" ma:displayName="Upshot Document Type" ma:list="{7726186a-3199-4e7a-8822-d07f2d0c4d80}" ma:internalName="Upshot_x0020_Document_x0020_Type" ma:showField="Title" ma:web="9024903b-9b12-4bc4-984c-b8b2ca408b41">
      <xsd:simpleType>
        <xsd:restriction base="dms:Lookup"/>
      </xsd:simpleType>
    </xsd:element>
    <xsd:element name="Job_x0020_Number" ma:index="3" nillable="true" ma:displayName="Job Number" ma:list="{dfd5c535-38f1-4c60-ba59-faf9daa5fd97}" ma:internalName="Job_x0020_Number" ma:readOnly="false" ma:showField="Title" ma:web="9024903b-9b12-4bc4-984c-b8b2ca408b41">
      <xsd:simpleType>
        <xsd:restriction base="dms:Lookup"/>
      </xsd:simpleType>
    </xsd:element>
    <xsd:element name="Upshot_x0020_Department" ma:index="4" nillable="true" ma:displayName="Upshot Department" ma:list="{63a83ff0-edd0-4f65-8b98-f83399290455}" ma:internalName="Upshot_x0020_Department" ma:showField="Title" ma:web="9024903b-9b12-4bc4-984c-b8b2ca408b41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69cc24-1ef4-4f77-a094-0c1d23b535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Job_x0020_Number_x003a_Job_x0020_Description" ma:index="10" nillable="true" ma:displayName="Job Description" ma:list="{dfd5c535-38f1-4c60-ba59-faf9daa5fd97}" ma:internalName="Job_x0020_Number_x003a_Job_x0020_Description" ma:readOnly="true" ma:showField="Job_x0020_Description" ma:web="9024903b-9b12-4bc4-984c-b8b2ca408b41">
      <xsd:simpleType>
        <xsd:restriction base="dms:Lookup"/>
      </xsd:simpleType>
    </xsd:element>
    <xsd:element name="Job_x0020_Number_x003a_Client" ma:index="11" nillable="true" ma:displayName="Client" ma:list="{dfd5c535-38f1-4c60-ba59-faf9daa5fd97}" ma:internalName="Job_x0020_Number_x003a_Client" ma:readOnly="true" ma:showField="Client" ma:web="9024903b-9b12-4bc4-984c-b8b2ca408b41">
      <xsd:simpleType>
        <xsd:restriction base="dms:Lookup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pshot_x0020_Department xmlns="9024903b-9b12-4bc4-984c-b8b2ca408b41" xsi:nil="true"/>
    <Upshot_x0020_Document_x0020_Type xmlns="9024903b-9b12-4bc4-984c-b8b2ca408b41" xsi:nil="true"/>
    <Job_x0020_Number xmlns="9024903b-9b12-4bc4-984c-b8b2ca408b4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9D7807-4C85-4104-B1EF-6852907302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24903b-9b12-4bc4-984c-b8b2ca408b41"/>
    <ds:schemaRef ds:uri="5f69cc24-1ef4-4f77-a094-0c1d23b535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509506-E86A-4FA3-B625-CB5BB6B9BF65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5f69cc24-1ef4-4f77-a094-0c1d23b535e0"/>
    <ds:schemaRef ds:uri="http://purl.org/dc/elements/1.1/"/>
    <ds:schemaRef ds:uri="http://schemas.microsoft.com/office/2006/metadata/properties"/>
    <ds:schemaRef ds:uri="9024903b-9b12-4bc4-984c-b8b2ca408b4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48C5D56-255E-465B-B4F5-476CE2634B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9109</TotalTime>
  <Words>505</Words>
  <Application>Microsoft Office PowerPoint</Application>
  <PresentationFormat>On-screen Show (4:3)</PresentationFormat>
  <Paragraphs>71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Century Gothic</vt:lpstr>
      <vt:lpstr>Times New Roman</vt:lpstr>
      <vt:lpstr>Office Theme</vt:lpstr>
      <vt:lpstr>Evergreen Marketing Kit</vt:lpstr>
      <vt:lpstr>Marketing Kit Guidelines</vt:lpstr>
      <vt:lpstr>Evergreen Marketing Kit Deliverables</vt:lpstr>
      <vt:lpstr>Circular Ads</vt:lpstr>
      <vt:lpstr>Digital Banners</vt:lpstr>
      <vt:lpstr>Social Media</vt:lpstr>
    </vt:vector>
  </TitlesOfParts>
  <Company>The Schwan Food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 Master title style</dc:title>
  <dc:creator>Shannon Helmke</dc:creator>
  <cp:lastModifiedBy>Christa Bundt</cp:lastModifiedBy>
  <cp:revision>99</cp:revision>
  <cp:lastPrinted>2019-10-01T19:54:29Z</cp:lastPrinted>
  <dcterms:created xsi:type="dcterms:W3CDTF">2017-07-12T21:22:50Z</dcterms:created>
  <dcterms:modified xsi:type="dcterms:W3CDTF">2020-04-30T05:37:54Z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0x010100E9050CB32DC5DC42B8B91E1AF4BA9755</vt:lpwstr>
  </property>
</Properties>
</file>