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270" r:id="rId5"/>
    <p:sldId id="262" r:id="rId6"/>
    <p:sldId id="271" r:id="rId7"/>
    <p:sldId id="272" r:id="rId8"/>
    <p:sldId id="273" r:id="rId9"/>
    <p:sldId id="274" r:id="rId10"/>
    <p:sldId id="27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a Bundt" initials="CB" lastIdx="9" clrIdx="0">
    <p:extLst>
      <p:ext uri="{19B8F6BF-5375-455C-9EA6-DF929625EA0E}">
        <p15:presenceInfo xmlns:p15="http://schemas.microsoft.com/office/powerpoint/2012/main" userId="S::Christa.Bundt@schwans.com::64f044ed-5958-44b0-a39d-bdb922abe6b3" providerId="AD"/>
      </p:ext>
    </p:extLst>
  </p:cmAuthor>
  <p:cmAuthor id="2" name="Brian Thompson" initials="BT" lastIdx="12" clrIdx="1">
    <p:extLst>
      <p:ext uri="{19B8F6BF-5375-455C-9EA6-DF929625EA0E}">
        <p15:presenceInfo xmlns:p15="http://schemas.microsoft.com/office/powerpoint/2012/main" userId="S::Brian.Thompson@schwans.com::edfd82a7-3bdb-4f57-a1fb-7ba291d90c99" providerId="AD"/>
      </p:ext>
    </p:extLst>
  </p:cmAuthor>
  <p:cmAuthor id="3" name="Joel Richter" initials="JR" lastIdx="1" clrIdx="2">
    <p:extLst>
      <p:ext uri="{19B8F6BF-5375-455C-9EA6-DF929625EA0E}">
        <p15:presenceInfo xmlns:p15="http://schemas.microsoft.com/office/powerpoint/2012/main" userId="S::joelrichter@upshotmail.com::8320cd03-9fb4-4c15-a9cf-1fa66dd71e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6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46" autoAdjust="0"/>
    <p:restoredTop sz="94624"/>
  </p:normalViewPr>
  <p:slideViewPr>
    <p:cSldViewPr snapToGrid="0">
      <p:cViewPr varScale="1">
        <p:scale>
          <a:sx n="197" d="100"/>
          <a:sy n="197" d="100"/>
        </p:scale>
        <p:origin x="297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AE39DC-39AE-F747-8C63-299AFB55A5A1}" type="datetimeFigureOut">
              <a:rPr lang="en-US" smtClean="0"/>
              <a:t>3/25/21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430B47-9D14-364A-8E88-7C4EFBCD308A}" type="slidenum">
              <a:rPr lang="en-US" smtClean="0"/>
              <a:t>‹#›</a:t>
            </a:fld>
            <a:endParaRPr lang="en-US"/>
          </a:p>
        </p:txBody>
      </p:sp>
    </p:spTree>
    <p:extLst>
      <p:ext uri="{BB962C8B-B14F-4D97-AF65-F5344CB8AC3E}">
        <p14:creationId xmlns:p14="http://schemas.microsoft.com/office/powerpoint/2010/main" val="787750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1B329D-4E0E-634C-A46B-6091794C994C}" type="datetimeFigureOut">
              <a:rPr lang="en-US" smtClean="0"/>
              <a:t>3/25/21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260612-F4E3-784A-B711-2F00A45EA47E}" type="slidenum">
              <a:rPr lang="en-US" smtClean="0"/>
              <a:t>‹#›</a:t>
            </a:fld>
            <a:endParaRPr lang="en-US"/>
          </a:p>
        </p:txBody>
      </p:sp>
    </p:spTree>
    <p:extLst>
      <p:ext uri="{BB962C8B-B14F-4D97-AF65-F5344CB8AC3E}">
        <p14:creationId xmlns:p14="http://schemas.microsoft.com/office/powerpoint/2010/main" val="27216119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FR_Title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528025" y="5763627"/>
            <a:ext cx="5615975" cy="501291"/>
          </a:xfrm>
        </p:spPr>
        <p:txBody>
          <a:bodyPr>
            <a:noAutofit/>
          </a:bodyPr>
          <a:lstStyle>
            <a:lvl1pPr>
              <a:defRPr sz="32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3528026" y="6264918"/>
            <a:ext cx="5615974" cy="597651"/>
          </a:xfrm>
        </p:spPr>
        <p:txBody>
          <a:bodyPr>
            <a:normAutofit/>
          </a:bodyPr>
          <a:lstStyle>
            <a:lvl1pPr marL="0" indent="0" algn="ctr">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rgbClr val="FFFFFF"/>
                </a:solidFill>
              </a:defRPr>
            </a:lvl1pPr>
          </a:lstStyle>
          <a:p>
            <a:fld id="{E42818A4-EDD2-5D4F-AD8C-577F664D0182}" type="slidenum">
              <a:rPr lang="en-US" smtClean="0"/>
              <a:pPr/>
              <a:t>‹#›</a:t>
            </a:fld>
            <a:endParaRPr lang="en-US" dirty="0"/>
          </a:p>
        </p:txBody>
      </p:sp>
    </p:spTree>
    <p:extLst>
      <p:ext uri="{BB962C8B-B14F-4D97-AF65-F5344CB8AC3E}">
        <p14:creationId xmlns:p14="http://schemas.microsoft.com/office/powerpoint/2010/main" val="4267975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descr="FR_BO_Spinach.png"/>
          <p:cNvPicPr>
            <a:picLocks noChangeAspect="1"/>
          </p:cNvPicPr>
          <p:nvPr userDrawn="1"/>
        </p:nvPicPr>
        <p:blipFill rotWithShape="1">
          <a:blip r:embed="rId2">
            <a:extLst>
              <a:ext uri="{28A0092B-C50C-407E-A947-70E740481C1C}">
                <a14:useLocalDpi xmlns:a14="http://schemas.microsoft.com/office/drawing/2010/main" val="0"/>
              </a:ext>
            </a:extLst>
          </a:blip>
          <a:srcRect l="15101" t="9517" r="33208" b="2028"/>
          <a:stretch/>
        </p:blipFill>
        <p:spPr>
          <a:xfrm>
            <a:off x="3800468" y="0"/>
            <a:ext cx="5343532" cy="6858000"/>
          </a:xfrm>
          <a:prstGeom prst="rect">
            <a:avLst/>
          </a:prstGeom>
        </p:spPr>
      </p:pic>
      <p:sp>
        <p:nvSpPr>
          <p:cNvPr id="5" name="Title 1"/>
          <p:cNvSpPr>
            <a:spLocks noGrp="1"/>
          </p:cNvSpPr>
          <p:nvPr>
            <p:ph type="title" hasCustomPrompt="1"/>
          </p:nvPr>
        </p:nvSpPr>
        <p:spPr>
          <a:xfrm>
            <a:off x="153947" y="2557963"/>
            <a:ext cx="3566516" cy="1143000"/>
          </a:xfrm>
        </p:spPr>
        <p:txBody>
          <a:bodyPr>
            <a:normAutofit/>
          </a:bodyPr>
          <a:lstStyle>
            <a:lvl1pPr algn="l">
              <a:defRPr sz="2800" baseline="0"/>
            </a:lvl1pPr>
          </a:lstStyle>
          <a:p>
            <a:r>
              <a:rPr lang="en-US" dirty="0"/>
              <a:t>CLICK TO EDIT MASTER TITLE STYLE</a:t>
            </a:r>
          </a:p>
        </p:txBody>
      </p:sp>
      <p:sp>
        <p:nvSpPr>
          <p:cNvPr id="6" name="Subtitle 2"/>
          <p:cNvSpPr>
            <a:spLocks noGrp="1"/>
          </p:cNvSpPr>
          <p:nvPr>
            <p:ph type="subTitle" idx="1"/>
          </p:nvPr>
        </p:nvSpPr>
        <p:spPr>
          <a:xfrm>
            <a:off x="153951" y="3763519"/>
            <a:ext cx="3566512" cy="597651"/>
          </a:xfrm>
        </p:spPr>
        <p:txBody>
          <a:bodyPr>
            <a:normAutofit/>
          </a:bodyPr>
          <a:lstStyle>
            <a:lvl1pPr marL="0" indent="0" algn="l">
              <a:buNone/>
              <a:defRPr sz="20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rgbClr val="FFFFFF"/>
                </a:solidFill>
              </a:defRPr>
            </a:lvl1pPr>
          </a:lstStyle>
          <a:p>
            <a:fld id="{E42818A4-EDD2-5D4F-AD8C-577F664D0182}" type="slidenum">
              <a:rPr lang="en-US" smtClean="0"/>
              <a:pPr/>
              <a:t>‹#›</a:t>
            </a:fld>
            <a:endParaRPr lang="en-US" dirty="0"/>
          </a:p>
        </p:txBody>
      </p:sp>
    </p:spTree>
    <p:extLst>
      <p:ext uri="{BB962C8B-B14F-4D97-AF65-F5344CB8AC3E}">
        <p14:creationId xmlns:p14="http://schemas.microsoft.com/office/powerpoint/2010/main" val="18929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FR_TitleSlide_B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ctrTitle"/>
          </p:nvPr>
        </p:nvSpPr>
        <p:spPr>
          <a:xfrm>
            <a:off x="3528025" y="5763627"/>
            <a:ext cx="5615975" cy="501291"/>
          </a:xfrm>
        </p:spPr>
        <p:txBody>
          <a:bodyPr>
            <a:noAutofit/>
          </a:bodyPr>
          <a:lstStyle>
            <a:lvl1pPr>
              <a:defRPr sz="3200">
                <a:solidFill>
                  <a:srgbClr val="FFFFFF"/>
                </a:solidFill>
              </a:defRPr>
            </a:lvl1pPr>
          </a:lstStyle>
          <a:p>
            <a:r>
              <a:rPr lang="en-US" dirty="0"/>
              <a:t>Click to edit Master title style</a:t>
            </a:r>
          </a:p>
        </p:txBody>
      </p:sp>
      <p:sp>
        <p:nvSpPr>
          <p:cNvPr id="5" name="Subtitle 2"/>
          <p:cNvSpPr>
            <a:spLocks noGrp="1"/>
          </p:cNvSpPr>
          <p:nvPr>
            <p:ph type="subTitle" idx="1"/>
          </p:nvPr>
        </p:nvSpPr>
        <p:spPr>
          <a:xfrm>
            <a:off x="3528026" y="6264918"/>
            <a:ext cx="5615974" cy="597651"/>
          </a:xfrm>
        </p:spPr>
        <p:txBody>
          <a:bodyPr>
            <a:normAutofit/>
          </a:bodyPr>
          <a:lstStyle>
            <a:lvl1pPr marL="0" indent="0" algn="ctr">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rgbClr val="FFFFFF"/>
                </a:solidFill>
              </a:defRPr>
            </a:lvl1pPr>
          </a:lstStyle>
          <a:p>
            <a:fld id="{E42818A4-EDD2-5D4F-AD8C-577F664D0182}" type="slidenum">
              <a:rPr lang="en-US" smtClean="0"/>
              <a:pPr/>
              <a:t>‹#›</a:t>
            </a:fld>
            <a:endParaRPr lang="en-US" dirty="0"/>
          </a:p>
        </p:txBody>
      </p:sp>
    </p:spTree>
    <p:extLst>
      <p:ext uri="{BB962C8B-B14F-4D97-AF65-F5344CB8AC3E}">
        <p14:creationId xmlns:p14="http://schemas.microsoft.com/office/powerpoint/2010/main" val="4194035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FR_TitleSlide_GF.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ctrTitle"/>
          </p:nvPr>
        </p:nvSpPr>
        <p:spPr>
          <a:xfrm>
            <a:off x="3528025" y="5763627"/>
            <a:ext cx="5615975" cy="501291"/>
          </a:xfrm>
        </p:spPr>
        <p:txBody>
          <a:bodyPr>
            <a:noAutofit/>
          </a:bodyPr>
          <a:lstStyle>
            <a:lvl1pPr>
              <a:defRPr sz="3200">
                <a:solidFill>
                  <a:srgbClr val="FFFFFF"/>
                </a:solidFill>
              </a:defRPr>
            </a:lvl1pPr>
          </a:lstStyle>
          <a:p>
            <a:r>
              <a:rPr lang="en-US" dirty="0"/>
              <a:t>Click to edit Master title style</a:t>
            </a:r>
          </a:p>
        </p:txBody>
      </p:sp>
      <p:sp>
        <p:nvSpPr>
          <p:cNvPr id="5" name="Subtitle 2"/>
          <p:cNvSpPr>
            <a:spLocks noGrp="1"/>
          </p:cNvSpPr>
          <p:nvPr>
            <p:ph type="subTitle" idx="1"/>
          </p:nvPr>
        </p:nvSpPr>
        <p:spPr>
          <a:xfrm>
            <a:off x="3528026" y="6264918"/>
            <a:ext cx="5615974" cy="597651"/>
          </a:xfrm>
        </p:spPr>
        <p:txBody>
          <a:bodyPr>
            <a:normAutofit/>
          </a:bodyPr>
          <a:lstStyle>
            <a:lvl1pPr marL="0" indent="0" algn="ctr">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rgbClr val="FFFFFF"/>
                </a:solidFill>
              </a:defRPr>
            </a:lvl1pPr>
          </a:lstStyle>
          <a:p>
            <a:fld id="{E42818A4-EDD2-5D4F-AD8C-577F664D0182}" type="slidenum">
              <a:rPr lang="en-US" smtClean="0"/>
              <a:pPr/>
              <a:t>‹#›</a:t>
            </a:fld>
            <a:endParaRPr lang="en-US" dirty="0"/>
          </a:p>
        </p:txBody>
      </p:sp>
    </p:spTree>
    <p:extLst>
      <p:ext uri="{BB962C8B-B14F-4D97-AF65-F5344CB8AC3E}">
        <p14:creationId xmlns:p14="http://schemas.microsoft.com/office/powerpoint/2010/main" val="4960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FR_TitleSlide_W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ctrTitle"/>
          </p:nvPr>
        </p:nvSpPr>
        <p:spPr>
          <a:xfrm>
            <a:off x="3528025" y="5763627"/>
            <a:ext cx="5615975" cy="501291"/>
          </a:xfrm>
        </p:spPr>
        <p:txBody>
          <a:bodyPr>
            <a:noAutofit/>
          </a:bodyPr>
          <a:lstStyle>
            <a:lvl1pPr>
              <a:defRPr sz="3200">
                <a:solidFill>
                  <a:srgbClr val="FFFFFF"/>
                </a:solidFill>
              </a:defRPr>
            </a:lvl1pPr>
          </a:lstStyle>
          <a:p>
            <a:r>
              <a:rPr lang="en-US" dirty="0"/>
              <a:t>Click to edit Master title style</a:t>
            </a:r>
          </a:p>
        </p:txBody>
      </p:sp>
      <p:sp>
        <p:nvSpPr>
          <p:cNvPr id="5" name="Subtitle 2"/>
          <p:cNvSpPr>
            <a:spLocks noGrp="1"/>
          </p:cNvSpPr>
          <p:nvPr>
            <p:ph type="subTitle" idx="1"/>
          </p:nvPr>
        </p:nvSpPr>
        <p:spPr>
          <a:xfrm>
            <a:off x="3528026" y="6264918"/>
            <a:ext cx="5615974" cy="597651"/>
          </a:xfrm>
        </p:spPr>
        <p:txBody>
          <a:bodyPr>
            <a:normAutofit/>
          </a:bodyPr>
          <a:lstStyle>
            <a:lvl1pPr marL="0" indent="0" algn="ctr">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rgbClr val="FFFFFF"/>
                </a:solidFill>
              </a:defRPr>
            </a:lvl1pPr>
          </a:lstStyle>
          <a:p>
            <a:fld id="{E42818A4-EDD2-5D4F-AD8C-577F664D0182}" type="slidenum">
              <a:rPr lang="en-US" smtClean="0"/>
              <a:pPr/>
              <a:t>‹#›</a:t>
            </a:fld>
            <a:endParaRPr lang="en-US" dirty="0"/>
          </a:p>
        </p:txBody>
      </p:sp>
    </p:spTree>
    <p:extLst>
      <p:ext uri="{BB962C8B-B14F-4D97-AF65-F5344CB8AC3E}">
        <p14:creationId xmlns:p14="http://schemas.microsoft.com/office/powerpoint/2010/main" val="256474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nn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14400"/>
          </a:xfrm>
          <a:prstGeom prst="rect">
            <a:avLst/>
          </a:prstGeom>
        </p:spPr>
      </p:pic>
      <p:sp>
        <p:nvSpPr>
          <p:cNvPr id="8" name="Rectangle 7"/>
          <p:cNvSpPr/>
          <p:nvPr userDrawn="1"/>
        </p:nvSpPr>
        <p:spPr>
          <a:xfrm>
            <a:off x="0" y="6773334"/>
            <a:ext cx="9158111" cy="98777"/>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60230" y="0"/>
            <a:ext cx="7068881" cy="872280"/>
          </a:xfrm>
        </p:spPr>
        <p:txBody>
          <a:bodyPr/>
          <a:lstStyle/>
          <a:p>
            <a:r>
              <a:rPr lang="en-US" dirty="0"/>
              <a:t>Click to edit Master title style</a:t>
            </a:r>
          </a:p>
        </p:txBody>
      </p:sp>
      <p:sp>
        <p:nvSpPr>
          <p:cNvPr id="3" name="Content Placeholder 2"/>
          <p:cNvSpPr>
            <a:spLocks noGrp="1"/>
          </p:cNvSpPr>
          <p:nvPr>
            <p:ph idx="1"/>
          </p:nvPr>
        </p:nvSpPr>
        <p:spPr>
          <a:xfrm>
            <a:off x="384876" y="987732"/>
            <a:ext cx="8420630" cy="5502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Feschetta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845" y="-45940"/>
            <a:ext cx="1827726" cy="979140"/>
          </a:xfrm>
          <a:prstGeom prst="rect">
            <a:avLst/>
          </a:prstGeom>
        </p:spPr>
      </p:pic>
      <p:sp>
        <p:nvSpPr>
          <p:cNvPr id="7"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18A4-EDD2-5D4F-AD8C-577F664D0182}" type="slidenum">
              <a:rPr lang="en-US" smtClean="0"/>
              <a:t>‹#›</a:t>
            </a:fld>
            <a:endParaRPr lang="en-US"/>
          </a:p>
        </p:txBody>
      </p:sp>
    </p:spTree>
    <p:extLst>
      <p:ext uri="{BB962C8B-B14F-4D97-AF65-F5344CB8AC3E}">
        <p14:creationId xmlns:p14="http://schemas.microsoft.com/office/powerpoint/2010/main" val="397584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6" name="Picture 5" descr="Banner2.png"/>
          <p:cNvPicPr>
            <a:picLocks noChangeAspect="1"/>
          </p:cNvPicPr>
          <p:nvPr userDrawn="1"/>
        </p:nvPicPr>
        <p:blipFill rotWithShape="1">
          <a:blip r:embed="rId2">
            <a:extLst>
              <a:ext uri="{28A0092B-C50C-407E-A947-70E740481C1C}">
                <a14:useLocalDpi xmlns:a14="http://schemas.microsoft.com/office/drawing/2010/main" val="0"/>
              </a:ext>
            </a:extLst>
          </a:blip>
          <a:srcRect b="52302"/>
          <a:stretch/>
        </p:blipFill>
        <p:spPr>
          <a:xfrm>
            <a:off x="0" y="0"/>
            <a:ext cx="9144000" cy="872282"/>
          </a:xfrm>
          <a:prstGeom prst="rect">
            <a:avLst/>
          </a:prstGeom>
        </p:spPr>
      </p:pic>
      <p:sp>
        <p:nvSpPr>
          <p:cNvPr id="2" name="Title 1"/>
          <p:cNvSpPr>
            <a:spLocks noGrp="1"/>
          </p:cNvSpPr>
          <p:nvPr>
            <p:ph type="title"/>
          </p:nvPr>
        </p:nvSpPr>
        <p:spPr>
          <a:xfrm>
            <a:off x="1796086" y="0"/>
            <a:ext cx="7133025" cy="859455"/>
          </a:xfrm>
        </p:spPr>
        <p:txBody>
          <a:bodyPr/>
          <a:lstStyle/>
          <a:p>
            <a:r>
              <a:rPr lang="en-US" dirty="0"/>
              <a:t>Click to edit Master title style</a:t>
            </a:r>
          </a:p>
        </p:txBody>
      </p:sp>
      <p:sp>
        <p:nvSpPr>
          <p:cNvPr id="3" name="Content Placeholder 2"/>
          <p:cNvSpPr>
            <a:spLocks noGrp="1"/>
          </p:cNvSpPr>
          <p:nvPr>
            <p:ph idx="1"/>
          </p:nvPr>
        </p:nvSpPr>
        <p:spPr>
          <a:xfrm>
            <a:off x="384876" y="949250"/>
            <a:ext cx="8345928" cy="5653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18A4-EDD2-5D4F-AD8C-577F664D0182}" type="slidenum">
              <a:rPr lang="en-US" smtClean="0"/>
              <a:t>‹#›</a:t>
            </a:fld>
            <a:endParaRPr lang="en-US"/>
          </a:p>
        </p:txBody>
      </p:sp>
    </p:spTree>
    <p:extLst>
      <p:ext uri="{BB962C8B-B14F-4D97-AF65-F5344CB8AC3E}">
        <p14:creationId xmlns:p14="http://schemas.microsoft.com/office/powerpoint/2010/main" val="1150939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LBann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503045" cy="6858000"/>
          </a:xfrm>
          <a:prstGeom prst="rect">
            <a:avLst/>
          </a:prstGeom>
        </p:spPr>
      </p:pic>
      <p:sp>
        <p:nvSpPr>
          <p:cNvPr id="2" name="Title 1"/>
          <p:cNvSpPr>
            <a:spLocks noGrp="1"/>
          </p:cNvSpPr>
          <p:nvPr>
            <p:ph type="title"/>
          </p:nvPr>
        </p:nvSpPr>
        <p:spPr>
          <a:xfrm>
            <a:off x="1629306" y="172014"/>
            <a:ext cx="7299805" cy="705810"/>
          </a:xfrm>
        </p:spPr>
        <p:txBody>
          <a:bodyPr/>
          <a:lstStyle/>
          <a:p>
            <a:r>
              <a:rPr lang="en-US"/>
              <a:t>Click to edit Master title style</a:t>
            </a:r>
          </a:p>
        </p:txBody>
      </p:sp>
      <p:sp>
        <p:nvSpPr>
          <p:cNvPr id="3" name="Content Placeholder 2"/>
          <p:cNvSpPr>
            <a:spLocks noGrp="1"/>
          </p:cNvSpPr>
          <p:nvPr>
            <p:ph idx="1"/>
          </p:nvPr>
        </p:nvSpPr>
        <p:spPr>
          <a:xfrm>
            <a:off x="1629307" y="1017902"/>
            <a:ext cx="7110836" cy="5593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Feschetta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4638"/>
            <a:ext cx="1504950" cy="806224"/>
          </a:xfrm>
          <a:prstGeom prst="rect">
            <a:avLst/>
          </a:prstGeom>
        </p:spPr>
      </p:pic>
      <p:sp>
        <p:nvSpPr>
          <p:cNvPr id="6"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18A4-EDD2-5D4F-AD8C-577F664D0182}" type="slidenum">
              <a:rPr lang="en-US" smtClean="0"/>
              <a:t>‹#›</a:t>
            </a:fld>
            <a:endParaRPr lang="en-US" dirty="0"/>
          </a:p>
        </p:txBody>
      </p:sp>
    </p:spTree>
    <p:extLst>
      <p:ext uri="{BB962C8B-B14F-4D97-AF65-F5344CB8AC3E}">
        <p14:creationId xmlns:p14="http://schemas.microsoft.com/office/powerpoint/2010/main" val="317531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3" name="Picture 12" descr="Veg Pillar.png"/>
          <p:cNvPicPr>
            <a:picLocks noChangeAspect="1"/>
          </p:cNvPicPr>
          <p:nvPr userDrawn="1"/>
        </p:nvPicPr>
        <p:blipFill rotWithShape="1">
          <a:blip r:embed="rId2">
            <a:extLst>
              <a:ext uri="{28A0092B-C50C-407E-A947-70E740481C1C}">
                <a14:useLocalDpi xmlns:a14="http://schemas.microsoft.com/office/drawing/2010/main" val="0"/>
              </a:ext>
            </a:extLst>
          </a:blip>
          <a:srcRect l="12016" t="-3850" r="7873" b="3850"/>
          <a:stretch/>
        </p:blipFill>
        <p:spPr>
          <a:xfrm>
            <a:off x="0" y="654212"/>
            <a:ext cx="1494041" cy="6216616"/>
          </a:xfrm>
          <a:prstGeom prst="rect">
            <a:avLst/>
          </a:prstGeom>
        </p:spPr>
      </p:pic>
      <p:sp>
        <p:nvSpPr>
          <p:cNvPr id="2" name="Title 1"/>
          <p:cNvSpPr>
            <a:spLocks noGrp="1"/>
          </p:cNvSpPr>
          <p:nvPr>
            <p:ph type="title"/>
          </p:nvPr>
        </p:nvSpPr>
        <p:spPr>
          <a:xfrm>
            <a:off x="1630160" y="172014"/>
            <a:ext cx="7401584" cy="724487"/>
          </a:xfrm>
        </p:spPr>
        <p:txBody>
          <a:bodyPr/>
          <a:lstStyle/>
          <a:p>
            <a:r>
              <a:rPr lang="en-US" dirty="0"/>
              <a:t>Click to edit Master title style</a:t>
            </a:r>
          </a:p>
        </p:txBody>
      </p:sp>
      <p:sp>
        <p:nvSpPr>
          <p:cNvPr id="3" name="Content Placeholder 2"/>
          <p:cNvSpPr>
            <a:spLocks noGrp="1"/>
          </p:cNvSpPr>
          <p:nvPr>
            <p:ph idx="1"/>
          </p:nvPr>
        </p:nvSpPr>
        <p:spPr>
          <a:xfrm>
            <a:off x="1643445" y="989887"/>
            <a:ext cx="7106036" cy="56311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Feschetta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53" y="87917"/>
            <a:ext cx="1544223" cy="827263"/>
          </a:xfrm>
          <a:prstGeom prst="rect">
            <a:avLst/>
          </a:prstGeom>
        </p:spPr>
      </p:pic>
      <p:sp>
        <p:nvSpPr>
          <p:cNvPr id="6"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18A4-EDD2-5D4F-AD8C-577F664D0182}" type="slidenum">
              <a:rPr lang="en-US" smtClean="0"/>
              <a:t>‹#›</a:t>
            </a:fld>
            <a:endParaRPr lang="en-US"/>
          </a:p>
        </p:txBody>
      </p:sp>
    </p:spTree>
    <p:extLst>
      <p:ext uri="{BB962C8B-B14F-4D97-AF65-F5344CB8AC3E}">
        <p14:creationId xmlns:p14="http://schemas.microsoft.com/office/powerpoint/2010/main" val="45059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descr="FR_NR_CBPi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3632" y="0"/>
            <a:ext cx="5230368" cy="6858000"/>
          </a:xfrm>
          <a:prstGeom prst="rect">
            <a:avLst/>
          </a:prstGeom>
        </p:spPr>
      </p:pic>
      <p:sp>
        <p:nvSpPr>
          <p:cNvPr id="12" name="Title 1"/>
          <p:cNvSpPr>
            <a:spLocks noGrp="1"/>
          </p:cNvSpPr>
          <p:nvPr>
            <p:ph type="title" hasCustomPrompt="1"/>
          </p:nvPr>
        </p:nvSpPr>
        <p:spPr>
          <a:xfrm>
            <a:off x="153947" y="2545136"/>
            <a:ext cx="3566516" cy="1143000"/>
          </a:xfrm>
        </p:spPr>
        <p:txBody>
          <a:bodyPr>
            <a:normAutofit/>
          </a:bodyPr>
          <a:lstStyle>
            <a:lvl1pPr algn="l">
              <a:defRPr sz="2800" baseline="0"/>
            </a:lvl1pPr>
          </a:lstStyle>
          <a:p>
            <a:r>
              <a:rPr lang="en-US" dirty="0"/>
              <a:t>CLICK TO EDIT MASTER TITLE STYLE</a:t>
            </a:r>
          </a:p>
        </p:txBody>
      </p:sp>
      <p:sp>
        <p:nvSpPr>
          <p:cNvPr id="13" name="Subtitle 2"/>
          <p:cNvSpPr>
            <a:spLocks noGrp="1"/>
          </p:cNvSpPr>
          <p:nvPr>
            <p:ph type="subTitle" idx="1"/>
          </p:nvPr>
        </p:nvSpPr>
        <p:spPr>
          <a:xfrm>
            <a:off x="153951" y="3750692"/>
            <a:ext cx="3566512" cy="597651"/>
          </a:xfrm>
        </p:spPr>
        <p:txBody>
          <a:bodyPr>
            <a:normAutofit/>
          </a:bodyPr>
          <a:lstStyle>
            <a:lvl1pPr marL="0" indent="0" algn="l">
              <a:buNone/>
              <a:defRPr sz="20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rgbClr val="FFFFFF"/>
                </a:solidFill>
              </a:defRPr>
            </a:lvl1pPr>
          </a:lstStyle>
          <a:p>
            <a:fld id="{E42818A4-EDD2-5D4F-AD8C-577F664D0182}" type="slidenum">
              <a:rPr lang="en-US" smtClean="0"/>
              <a:pPr/>
              <a:t>‹#›</a:t>
            </a:fld>
            <a:endParaRPr lang="en-US" dirty="0"/>
          </a:p>
        </p:txBody>
      </p:sp>
    </p:spTree>
    <p:extLst>
      <p:ext uri="{BB962C8B-B14F-4D97-AF65-F5344CB8AC3E}">
        <p14:creationId xmlns:p14="http://schemas.microsoft.com/office/powerpoint/2010/main" val="22942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60230" y="172014"/>
            <a:ext cx="706888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60230" y="1600200"/>
            <a:ext cx="7068881" cy="50573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769064" y="6491450"/>
            <a:ext cx="3636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18A4-EDD2-5D4F-AD8C-577F664D0182}" type="slidenum">
              <a:rPr lang="en-US" smtClean="0"/>
              <a:t>‹#›</a:t>
            </a:fld>
            <a:endParaRPr lang="en-US"/>
          </a:p>
        </p:txBody>
      </p:sp>
    </p:spTree>
    <p:extLst>
      <p:ext uri="{BB962C8B-B14F-4D97-AF65-F5344CB8AC3E}">
        <p14:creationId xmlns:p14="http://schemas.microsoft.com/office/powerpoint/2010/main" val="401731047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9" r:id="rId6"/>
    <p:sldLayoutId id="2147483656" r:id="rId7"/>
    <p:sldLayoutId id="2147483657" r:id="rId8"/>
    <p:sldLayoutId id="2147483651" r:id="rId9"/>
    <p:sldLayoutId id="2147483658" r:id="rId10"/>
  </p:sldLayoutIdLst>
  <p:hf hdr="0" ft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mailto:Christa.Bundt@Schwans.com" TargetMode="External"/><Relationship Id="rId2" Type="http://schemas.openxmlformats.org/officeDocument/2006/relationships/hyperlink" Target="https://www.schwansmarketingkits.com/" TargetMode="Externa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9.jp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Thin Crust Marketing Kit</a:t>
            </a:r>
          </a:p>
        </p:txBody>
      </p:sp>
      <p:sp>
        <p:nvSpPr>
          <p:cNvPr id="7" name="Subtitle 6"/>
          <p:cNvSpPr>
            <a:spLocks noGrp="1"/>
          </p:cNvSpPr>
          <p:nvPr>
            <p:ph type="subTitle" idx="1"/>
          </p:nvPr>
        </p:nvSpPr>
        <p:spPr/>
        <p:txBody>
          <a:bodyPr/>
          <a:lstStyle/>
          <a:p>
            <a:r>
              <a:rPr lang="en-US" dirty="0"/>
              <a:t>2021</a:t>
            </a:r>
          </a:p>
        </p:txBody>
      </p:sp>
      <p:sp>
        <p:nvSpPr>
          <p:cNvPr id="2" name="Slide Number Placeholder 1"/>
          <p:cNvSpPr>
            <a:spLocks noGrp="1"/>
          </p:cNvSpPr>
          <p:nvPr>
            <p:ph type="sldNum" sz="quarter" idx="4"/>
          </p:nvPr>
        </p:nvSpPr>
        <p:spPr/>
        <p:txBody>
          <a:bodyPr/>
          <a:lstStyle/>
          <a:p>
            <a:fld id="{E42818A4-EDD2-5D4F-AD8C-577F664D0182}" type="slidenum">
              <a:rPr lang="en-US" smtClean="0"/>
              <a:pPr/>
              <a:t>1</a:t>
            </a:fld>
            <a:endParaRPr lang="en-US" dirty="0"/>
          </a:p>
        </p:txBody>
      </p:sp>
    </p:spTree>
    <p:extLst>
      <p:ext uri="{BB962C8B-B14F-4D97-AF65-F5344CB8AC3E}">
        <p14:creationId xmlns:p14="http://schemas.microsoft.com/office/powerpoint/2010/main" val="1135540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B050"/>
                </a:solidFill>
              </a:rPr>
              <a:t>Marketing Kit Guidelines</a:t>
            </a:r>
          </a:p>
        </p:txBody>
      </p:sp>
      <p:sp>
        <p:nvSpPr>
          <p:cNvPr id="7" name="Content Placeholder 6"/>
          <p:cNvSpPr>
            <a:spLocks noGrp="1"/>
          </p:cNvSpPr>
          <p:nvPr>
            <p:ph idx="1"/>
          </p:nvPr>
        </p:nvSpPr>
        <p:spPr/>
        <p:txBody>
          <a:bodyPr>
            <a:normAutofit fontScale="47500" lnSpcReduction="20000"/>
          </a:bodyPr>
          <a:lstStyle/>
          <a:p>
            <a:pPr marL="285750" indent="-285750"/>
            <a:r>
              <a:rPr lang="en-US" dirty="0">
                <a:latin typeface="Times New Roman"/>
                <a:ea typeface="Baskerville" panose="02020502070401020303" pitchFamily="18" charset="0"/>
                <a:cs typeface="Times New Roman"/>
              </a:rPr>
              <a:t>Leverage the assets within this marketing kit to delight and inspire FRESCHETTA</a:t>
            </a:r>
            <a:r>
              <a:rPr lang="en-US" baseline="30000" dirty="0">
                <a:latin typeface="Times New Roman"/>
                <a:ea typeface="Baskerville" panose="02020502070401020303" pitchFamily="18" charset="0"/>
                <a:cs typeface="Times New Roman"/>
              </a:rPr>
              <a:t>®</a:t>
            </a:r>
            <a:r>
              <a:rPr lang="en-US" dirty="0">
                <a:latin typeface="Times New Roman"/>
                <a:ea typeface="Baskerville" panose="02020502070401020303" pitchFamily="18" charset="0"/>
                <a:cs typeface="Times New Roman"/>
              </a:rPr>
              <a:t> shoppers along the path to purchase.</a:t>
            </a:r>
            <a:endParaRPr lang="en-US" dirty="0">
              <a:latin typeface="Times New Roman"/>
              <a:cs typeface="Times New Roman"/>
            </a:endParaRPr>
          </a:p>
          <a:p>
            <a:pPr marL="285750" indent="-285750"/>
            <a:r>
              <a:rPr lang="en-US" dirty="0">
                <a:latin typeface="Times New Roman"/>
                <a:cs typeface="Times New Roman"/>
              </a:rPr>
              <a:t>Leverage retailer channels: placements in communications and tactics pre-shop (digital and circular).</a:t>
            </a:r>
          </a:p>
          <a:p>
            <a:pPr marL="285750" indent="-285750"/>
            <a:r>
              <a:rPr lang="en-US" dirty="0">
                <a:latin typeface="Times New Roman"/>
                <a:cs typeface="Times New Roman"/>
              </a:rPr>
              <a:t>Leverage marketing kit assets to have a consistent look and feel at all touch points during the campaign.</a:t>
            </a:r>
          </a:p>
          <a:p>
            <a:endParaRPr lang="en-US" b="1" dirty="0">
              <a:solidFill>
                <a:schemeClr val="accent4">
                  <a:lumMod val="75000"/>
                </a:schemeClr>
              </a:solidFill>
              <a:latin typeface="Times New Roman" panose="02020603050405020304" pitchFamily="18" charset="0"/>
              <a:ea typeface="Baskerville" panose="02020502070401020303" pitchFamily="18" charset="0"/>
              <a:cs typeface="Times New Roman" panose="02020603050405020304" pitchFamily="18" charset="0"/>
            </a:endParaRPr>
          </a:p>
          <a:p>
            <a:r>
              <a:rPr lang="en-US" b="1" dirty="0">
                <a:solidFill>
                  <a:srgbClr val="00B050"/>
                </a:solidFill>
                <a:latin typeface="Times New Roman"/>
                <a:ea typeface="Baskerville" panose="02020502070401020303" pitchFamily="18" charset="0"/>
                <a:cs typeface="Times New Roman"/>
              </a:rPr>
              <a:t>CIRCULAR ASSETS</a:t>
            </a:r>
            <a:endParaRPr lang="en-US" b="1" dirty="0">
              <a:solidFill>
                <a:srgbClr val="00B050"/>
              </a:solidFill>
              <a:latin typeface="Times New Roman"/>
              <a:cs typeface="Times New Roman"/>
            </a:endParaRPr>
          </a:p>
          <a:p>
            <a:pPr marL="857250" lvl="1" indent="-457200">
              <a:buFont typeface="Arial" panose="020B0604020202020204" pitchFamily="34" charset="0"/>
              <a:buChar char="•"/>
            </a:pPr>
            <a:r>
              <a:rPr lang="en-US" dirty="0">
                <a:latin typeface="Times New Roman"/>
                <a:ea typeface="Baskerville" panose="02020502070401020303" pitchFamily="18" charset="0"/>
                <a:cs typeface="Times New Roman"/>
              </a:rPr>
              <a:t>Assets will include editable files along with FRESCHETTA</a:t>
            </a:r>
            <a:r>
              <a:rPr lang="en-US" baseline="30000" dirty="0">
                <a:latin typeface="Times New Roman"/>
                <a:ea typeface="Baskerville" panose="02020502070401020303" pitchFamily="18" charset="0"/>
                <a:cs typeface="Times New Roman"/>
              </a:rPr>
              <a:t>®</a:t>
            </a:r>
            <a:r>
              <a:rPr lang="en-US" dirty="0">
                <a:latin typeface="Times New Roman"/>
                <a:ea typeface="Baskerville" panose="02020502070401020303" pitchFamily="18" charset="0"/>
                <a:cs typeface="Times New Roman"/>
              </a:rPr>
              <a:t> pack-shot images.</a:t>
            </a:r>
            <a:endParaRPr lang="en-US" dirty="0">
              <a:latin typeface="Times New Roman"/>
              <a:cs typeface="Times New Roman"/>
            </a:endParaRPr>
          </a:p>
          <a:p>
            <a:pPr marL="857250" lvl="1" indent="-457200">
              <a:buFont typeface="Arial" panose="020B0604020202020204" pitchFamily="34" charset="0"/>
              <a:buChar char="•"/>
            </a:pPr>
            <a:r>
              <a:rPr lang="en-US" dirty="0">
                <a:latin typeface="Times New Roman"/>
                <a:ea typeface="Baskerville" panose="02020502070401020303" pitchFamily="18" charset="0"/>
                <a:cs typeface="Times New Roman"/>
              </a:rPr>
              <a:t>Retailers can leverage assets for placement in-ad and can update with correct product mix, description and pricing.</a:t>
            </a:r>
            <a:endParaRPr lang="en-US" dirty="0">
              <a:latin typeface="Times New Roman"/>
              <a:cs typeface="Times New Roman"/>
            </a:endParaRPr>
          </a:p>
          <a:p>
            <a:endParaRPr lang="en-US" b="1" dirty="0">
              <a:solidFill>
                <a:schemeClr val="accent4">
                  <a:lumMod val="75000"/>
                </a:schemeClr>
              </a:solidFill>
              <a:latin typeface="Times New Roman" panose="02020603050405020304" pitchFamily="18" charset="0"/>
              <a:ea typeface="Baskerville" panose="02020502070401020303" pitchFamily="18" charset="0"/>
              <a:cs typeface="Times New Roman" panose="02020603050405020304" pitchFamily="18" charset="0"/>
            </a:endParaRPr>
          </a:p>
          <a:p>
            <a:r>
              <a:rPr lang="en-US" b="1" dirty="0">
                <a:solidFill>
                  <a:srgbClr val="00B050"/>
                </a:solidFill>
                <a:latin typeface="Times New Roman"/>
                <a:ea typeface="Baskerville" panose="02020502070401020303" pitchFamily="18" charset="0"/>
                <a:cs typeface="Times New Roman"/>
              </a:rPr>
              <a:t>DIGITAL BANNERS</a:t>
            </a:r>
          </a:p>
          <a:p>
            <a:pPr marL="857250" lvl="1" indent="-457200">
              <a:buFont typeface="Arial" panose="020B0604020202020204" pitchFamily="34" charset="0"/>
              <a:buChar char="•"/>
            </a:pPr>
            <a:r>
              <a:rPr lang="en-US" dirty="0">
                <a:latin typeface="Times New Roman"/>
                <a:ea typeface="Baskerville" panose="02020502070401020303" pitchFamily="18" charset="0"/>
                <a:cs typeface="Times New Roman"/>
              </a:rPr>
              <a:t>Assets will include editable files. Retailers can add their logo to the banner.</a:t>
            </a:r>
            <a:endParaRPr lang="en-US" dirty="0">
              <a:latin typeface="Times New Roman"/>
              <a:cs typeface="Times New Roman"/>
            </a:endParaRPr>
          </a:p>
          <a:p>
            <a:pPr marL="857250" lvl="1" indent="-457200">
              <a:buFont typeface="Arial" panose="020B0604020202020204" pitchFamily="34" charset="0"/>
              <a:buChar char="•"/>
            </a:pPr>
            <a:r>
              <a:rPr lang="en-US" dirty="0">
                <a:latin typeface="Times New Roman"/>
                <a:ea typeface="Baskerville" panose="02020502070401020303" pitchFamily="18" charset="0"/>
                <a:cs typeface="Times New Roman"/>
              </a:rPr>
              <a:t>Retailers can leverage assets for placement on retail websites or ad exchange and can update the CTA based on </a:t>
            </a:r>
            <a:br>
              <a:rPr lang="en-US" dirty="0">
                <a:latin typeface="Times New Roman" panose="02020603050405020304" pitchFamily="18" charset="0"/>
                <a:ea typeface="Baskerville" panose="02020502070401020303" pitchFamily="18" charset="0"/>
                <a:cs typeface="Times New Roman" panose="02020603050405020304" pitchFamily="18" charset="0"/>
              </a:rPr>
            </a:br>
            <a:r>
              <a:rPr lang="en-US" dirty="0">
                <a:latin typeface="Times New Roman"/>
                <a:ea typeface="Baskerville" panose="02020502070401020303" pitchFamily="18" charset="0"/>
                <a:cs typeface="Times New Roman"/>
              </a:rPr>
              <a:t>click-through destination</a:t>
            </a:r>
            <a:r>
              <a:rPr lang="en-US" dirty="0">
                <a:latin typeface="Times New Roman"/>
                <a:cs typeface="Times New Roman"/>
              </a:rPr>
              <a:t>.  </a:t>
            </a:r>
          </a:p>
          <a:p>
            <a:pPr marL="857250" lvl="1" indent="-457200">
              <a:buFont typeface="Arial" panose="020B0604020202020204" pitchFamily="34" charset="0"/>
              <a:buChar char="•"/>
            </a:pPr>
            <a:r>
              <a:rPr lang="en-US" dirty="0">
                <a:latin typeface="Times New Roman"/>
                <a:ea typeface="Baskerville" panose="02020502070401020303" pitchFamily="18" charset="0"/>
                <a:cs typeface="Times New Roman"/>
              </a:rPr>
              <a:t>Banner ads should link to FRESCHETTA</a:t>
            </a:r>
            <a:r>
              <a:rPr lang="en-US" baseline="30000" dirty="0">
                <a:latin typeface="Times New Roman"/>
                <a:ea typeface="Baskerville" panose="02020502070401020303" pitchFamily="18" charset="0"/>
                <a:cs typeface="Times New Roman"/>
              </a:rPr>
              <a:t>®</a:t>
            </a:r>
            <a:r>
              <a:rPr lang="en-US" dirty="0">
                <a:latin typeface="Times New Roman"/>
                <a:ea typeface="Baskerville" panose="02020502070401020303" pitchFamily="18" charset="0"/>
                <a:cs typeface="Times New Roman"/>
              </a:rPr>
              <a:t> product information on the retailer’s site or digital coupons (if available).</a:t>
            </a:r>
            <a:endParaRPr lang="en-US" dirty="0">
              <a:latin typeface="Times New Roman"/>
              <a:cs typeface="Times New Roman"/>
            </a:endParaRPr>
          </a:p>
          <a:p>
            <a:endParaRPr lang="en-US" b="1" dirty="0">
              <a:solidFill>
                <a:schemeClr val="accent4">
                  <a:lumMod val="75000"/>
                </a:schemeClr>
              </a:solidFill>
              <a:latin typeface="Times New Roman" panose="02020603050405020304" pitchFamily="18" charset="0"/>
              <a:ea typeface="Baskerville" panose="02020502070401020303" pitchFamily="18" charset="0"/>
              <a:cs typeface="Times New Roman" panose="02020603050405020304" pitchFamily="18" charset="0"/>
            </a:endParaRPr>
          </a:p>
          <a:p>
            <a:r>
              <a:rPr lang="en-US" b="1" dirty="0">
                <a:solidFill>
                  <a:srgbClr val="00B050"/>
                </a:solidFill>
                <a:latin typeface="Times New Roman"/>
                <a:ea typeface="Baskerville" panose="02020502070401020303" pitchFamily="18" charset="0"/>
                <a:cs typeface="Times New Roman"/>
              </a:rPr>
              <a:t>SOCIAL MEDIA</a:t>
            </a:r>
          </a:p>
          <a:p>
            <a:pPr marL="857250" lvl="1" indent="-457200">
              <a:buFont typeface="Arial" panose="020B0604020202020204" pitchFamily="34" charset="0"/>
              <a:buChar char="•"/>
            </a:pPr>
            <a:r>
              <a:rPr lang="en-US" dirty="0">
                <a:latin typeface="Times New Roman"/>
                <a:ea typeface="Baskerville" panose="02020502070401020303" pitchFamily="18" charset="0"/>
                <a:cs typeface="Times New Roman"/>
              </a:rPr>
              <a:t>Assets will include digital-ready images that can be used on retailer’s Facebook, Twitter and Instagram channels.</a:t>
            </a:r>
            <a:endParaRPr lang="en-US" dirty="0">
              <a:latin typeface="Times New Roman"/>
              <a:cs typeface="Times New Roman"/>
            </a:endParaRPr>
          </a:p>
          <a:p>
            <a:pPr marL="857250" lvl="1" indent="-457200">
              <a:buFont typeface="Arial" panose="020B0604020202020204" pitchFamily="34" charset="0"/>
              <a:buChar char="•"/>
            </a:pPr>
            <a:r>
              <a:rPr lang="en-US" dirty="0">
                <a:latin typeface="Times New Roman"/>
                <a:ea typeface="Baskerville" panose="02020502070401020303" pitchFamily="18" charset="0"/>
                <a:cs typeface="Times New Roman"/>
              </a:rPr>
              <a:t>Social post copy will be provided. Retailers can adjust copy to align with their social voice/tone and can highlight special offers or deals available on the retailer’s site.</a:t>
            </a:r>
            <a:endParaRPr lang="en-US" dirty="0">
              <a:latin typeface="Times New Roman"/>
              <a:cs typeface="Times New Roman"/>
            </a:endParaRPr>
          </a:p>
          <a:p>
            <a:pPr marL="857250" lvl="1" indent="-457200">
              <a:buFont typeface="Arial" panose="020B0604020202020204" pitchFamily="34" charset="0"/>
              <a:buChar char="•"/>
            </a:pPr>
            <a:r>
              <a:rPr lang="en-US" dirty="0">
                <a:latin typeface="Times New Roman"/>
                <a:ea typeface="Baskerville" panose="02020502070401020303" pitchFamily="18" charset="0"/>
                <a:cs typeface="Times New Roman"/>
              </a:rPr>
              <a:t>Social posts should link to FRESCHETTA</a:t>
            </a:r>
            <a:r>
              <a:rPr lang="en-US" baseline="30000" dirty="0">
                <a:latin typeface="Times New Roman"/>
                <a:ea typeface="Baskerville" panose="02020502070401020303" pitchFamily="18" charset="0"/>
                <a:cs typeface="Times New Roman"/>
              </a:rPr>
              <a:t>® </a:t>
            </a:r>
            <a:r>
              <a:rPr lang="en-US" dirty="0">
                <a:latin typeface="Times New Roman"/>
                <a:ea typeface="Baskerville" panose="02020502070401020303" pitchFamily="18" charset="0"/>
                <a:cs typeface="Times New Roman"/>
              </a:rPr>
              <a:t>product information on retailer’s site or digital incentives (if available).</a:t>
            </a:r>
          </a:p>
          <a:p>
            <a:pPr>
              <a:buFont typeface="Arial" panose="020B0604020202020204" pitchFamily="34" charset="0"/>
              <a:buChar char="•"/>
            </a:pPr>
            <a:endParaRPr lang="en-US" dirty="0">
              <a:latin typeface="Times New Roman" panose="02020603050405020304" pitchFamily="18" charset="0"/>
              <a:ea typeface="Baskerville" panose="02020502070401020303" pitchFamily="18" charset="0"/>
              <a:cs typeface="Times New Roman" panose="02020603050405020304" pitchFamily="18" charset="0"/>
            </a:endParaRPr>
          </a:p>
          <a:p>
            <a:pPr marL="285750" indent="-285750"/>
            <a:endParaRPr lang="en-US" dirty="0">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2" name="Slide Number Placeholder 1"/>
          <p:cNvSpPr>
            <a:spLocks noGrp="1"/>
          </p:cNvSpPr>
          <p:nvPr>
            <p:ph type="sldNum" sz="quarter" idx="4"/>
          </p:nvPr>
        </p:nvSpPr>
        <p:spPr/>
        <p:txBody>
          <a:bodyPr/>
          <a:lstStyle/>
          <a:p>
            <a:fld id="{E42818A4-EDD2-5D4F-AD8C-577F664D0182}" type="slidenum">
              <a:rPr lang="en-US" smtClean="0"/>
              <a:t>2</a:t>
            </a:fld>
            <a:endParaRPr lang="en-US"/>
          </a:p>
        </p:txBody>
      </p:sp>
    </p:spTree>
    <p:extLst>
      <p:ext uri="{BB962C8B-B14F-4D97-AF65-F5344CB8AC3E}">
        <p14:creationId xmlns:p14="http://schemas.microsoft.com/office/powerpoint/2010/main" val="166901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B050"/>
                </a:solidFill>
              </a:rPr>
              <a:t>Thin Crust Marketing Kit</a:t>
            </a:r>
          </a:p>
        </p:txBody>
      </p:sp>
      <p:sp>
        <p:nvSpPr>
          <p:cNvPr id="2" name="Slide Number Placeholder 1"/>
          <p:cNvSpPr>
            <a:spLocks noGrp="1"/>
          </p:cNvSpPr>
          <p:nvPr>
            <p:ph type="sldNum" sz="quarter" idx="4"/>
          </p:nvPr>
        </p:nvSpPr>
        <p:spPr/>
        <p:txBody>
          <a:bodyPr/>
          <a:lstStyle/>
          <a:p>
            <a:fld id="{E42818A4-EDD2-5D4F-AD8C-577F664D0182}" type="slidenum">
              <a:rPr lang="en-US" smtClean="0"/>
              <a:t>3</a:t>
            </a:fld>
            <a:endParaRPr lang="en-US"/>
          </a:p>
        </p:txBody>
      </p:sp>
      <p:sp>
        <p:nvSpPr>
          <p:cNvPr id="8" name="Title 1">
            <a:extLst>
              <a:ext uri="{FF2B5EF4-FFF2-40B4-BE49-F238E27FC236}">
                <a16:creationId xmlns:a16="http://schemas.microsoft.com/office/drawing/2014/main" id="{30A4F7A4-14F2-5A4B-B9A3-81821464245E}"/>
              </a:ext>
            </a:extLst>
          </p:cNvPr>
          <p:cNvSpPr txBox="1">
            <a:spLocks/>
          </p:cNvSpPr>
          <p:nvPr/>
        </p:nvSpPr>
        <p:spPr>
          <a:xfrm>
            <a:off x="157183" y="1234312"/>
            <a:ext cx="5676900" cy="381001"/>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1200" b="1" i="0" kern="1200">
                <a:solidFill>
                  <a:schemeClr val="tx1"/>
                </a:solidFill>
                <a:latin typeface="Futura" panose="02000503000000000000" pitchFamily="2" charset="0"/>
                <a:ea typeface="+mj-ea"/>
                <a:cs typeface="+mj-cs"/>
              </a:defRPr>
            </a:lvl1pPr>
          </a:lstStyle>
          <a:p>
            <a:r>
              <a:rPr lang="en-US" spc="300" dirty="0">
                <a:solidFill>
                  <a:srgbClr val="000000"/>
                </a:solidFill>
                <a:latin typeface="Century Gothic"/>
              </a:rPr>
              <a:t>DOWNLOADABLE ASSETS &amp; PRINTED CLINGS</a:t>
            </a:r>
            <a:endParaRPr lang="en-US" spc="300" dirty="0">
              <a:solidFill>
                <a:srgbClr val="000000"/>
              </a:solidFill>
              <a:latin typeface="Century Gothic" panose="020B0502020202020204" pitchFamily="34" charset="0"/>
            </a:endParaRPr>
          </a:p>
        </p:txBody>
      </p:sp>
      <p:cxnSp>
        <p:nvCxnSpPr>
          <p:cNvPr id="9" name="Straight Connector 8">
            <a:extLst>
              <a:ext uri="{FF2B5EF4-FFF2-40B4-BE49-F238E27FC236}">
                <a16:creationId xmlns:a16="http://schemas.microsoft.com/office/drawing/2014/main" id="{58A3A7A5-079D-F240-94E9-7B09A2821D69}"/>
              </a:ext>
            </a:extLst>
          </p:cNvPr>
          <p:cNvCxnSpPr>
            <a:cxnSpLocks/>
          </p:cNvCxnSpPr>
          <p:nvPr/>
        </p:nvCxnSpPr>
        <p:spPr>
          <a:xfrm>
            <a:off x="189838" y="1828813"/>
            <a:ext cx="5676900" cy="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77EA65E-2030-D941-9CDF-6BAE04177645}"/>
              </a:ext>
            </a:extLst>
          </p:cNvPr>
          <p:cNvSpPr txBox="1"/>
          <p:nvPr/>
        </p:nvSpPr>
        <p:spPr>
          <a:xfrm>
            <a:off x="100030" y="1865683"/>
            <a:ext cx="53674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entury Gothic"/>
              </a:rPr>
              <a:t>DOWNLOAD ASSETS: </a:t>
            </a:r>
            <a:r>
              <a:rPr lang="en-US" dirty="0">
                <a:solidFill>
                  <a:srgbClr val="FF0000"/>
                </a:solidFill>
                <a:highlight>
                  <a:srgbClr val="FFFF00"/>
                </a:highlight>
                <a:latin typeface="Century Gothic"/>
                <a:hlinkClick r:id="rId2"/>
              </a:rPr>
              <a:t> CLICK HERE</a:t>
            </a:r>
            <a:endParaRPr lang="en-US" dirty="0">
              <a:solidFill>
                <a:srgbClr val="FF0000"/>
              </a:solidFill>
              <a:highlight>
                <a:srgbClr val="FFFF00"/>
              </a:highlight>
              <a:latin typeface="Century Gothic"/>
              <a:cs typeface="Calibri" panose="020F0502020204030204"/>
            </a:endParaRPr>
          </a:p>
          <a:p>
            <a:endParaRPr lang="en-US" dirty="0">
              <a:latin typeface="Century Gothic"/>
              <a:cs typeface="Calibri" panose="020F0502020204030204"/>
            </a:endParaRPr>
          </a:p>
        </p:txBody>
      </p:sp>
      <p:sp>
        <p:nvSpPr>
          <p:cNvPr id="11" name="Rectangle 10">
            <a:extLst>
              <a:ext uri="{FF2B5EF4-FFF2-40B4-BE49-F238E27FC236}">
                <a16:creationId xmlns:a16="http://schemas.microsoft.com/office/drawing/2014/main" id="{7B713B2A-424C-6443-B879-D1CF47C9072E}"/>
              </a:ext>
            </a:extLst>
          </p:cNvPr>
          <p:cNvSpPr/>
          <p:nvPr/>
        </p:nvSpPr>
        <p:spPr>
          <a:xfrm>
            <a:off x="3398860" y="2336845"/>
            <a:ext cx="5487245" cy="3993401"/>
          </a:xfrm>
          <a:prstGeom prst="rect">
            <a:avLst/>
          </a:prstGeom>
        </p:spPr>
        <p:txBody>
          <a:bodyPr wrap="square" anchor="t">
            <a:spAutoFit/>
          </a:bodyPr>
          <a:lstStyle/>
          <a:p>
            <a:pPr algn="r">
              <a:lnSpc>
                <a:spcPct val="90000"/>
              </a:lnSpc>
              <a:spcBef>
                <a:spcPct val="0"/>
              </a:spcBef>
            </a:pPr>
            <a:r>
              <a:rPr lang="en-US" sz="1500" dirty="0">
                <a:solidFill>
                  <a:srgbClr val="39160F"/>
                </a:solidFill>
                <a:latin typeface="Times New Roman"/>
                <a:ea typeface="Baskerville" panose="02020502070401020303" pitchFamily="18" charset="0"/>
                <a:cs typeface="Times New Roman"/>
              </a:rPr>
              <a:t>HAVE QUESTIONS OR NEED ADDITIONAL SUPPORT?</a:t>
            </a:r>
          </a:p>
          <a:p>
            <a:pPr algn="r">
              <a:lnSpc>
                <a:spcPct val="90000"/>
              </a:lnSpc>
              <a:spcBef>
                <a:spcPct val="0"/>
              </a:spcBef>
            </a:pPr>
            <a:r>
              <a:rPr lang="en-US" sz="1500" dirty="0">
                <a:latin typeface="Times New Roman"/>
                <a:ea typeface="Baskerville" panose="02020502070401020303" pitchFamily="18" charset="0"/>
                <a:cs typeface="Times New Roman"/>
              </a:rPr>
              <a:t>CONTACT: Christa Bundt</a:t>
            </a:r>
          </a:p>
          <a:p>
            <a:pPr algn="r">
              <a:lnSpc>
                <a:spcPct val="90000"/>
              </a:lnSpc>
              <a:spcBef>
                <a:spcPct val="0"/>
              </a:spcBef>
            </a:pPr>
            <a:r>
              <a:rPr lang="en-US" sz="1500" dirty="0">
                <a:latin typeface="Times New Roman"/>
                <a:cs typeface="Times New Roman"/>
                <a:hlinkClick r:id="rId3"/>
              </a:rPr>
              <a:t>Christa.Bundt@Schwans.com</a:t>
            </a:r>
            <a:endParaRPr lang="en-US" sz="1500" dirty="0">
              <a:latin typeface="Times New Roman"/>
              <a:cs typeface="Times New Roman"/>
            </a:endParaRPr>
          </a:p>
          <a:p>
            <a:pPr algn="r">
              <a:lnSpc>
                <a:spcPct val="90000"/>
              </a:lnSpc>
              <a:spcBef>
                <a:spcPct val="0"/>
              </a:spcBef>
            </a:pPr>
            <a:endParaRPr lang="en-US" sz="1500" dirty="0">
              <a:latin typeface="Times New Roman" panose="02020603050405020304" pitchFamily="18" charset="0"/>
              <a:ea typeface="Baskerville" panose="02020502070401020303" pitchFamily="18" charset="0"/>
              <a:cs typeface="Times New Roman" panose="02020603050405020304" pitchFamily="18" charset="0"/>
            </a:endParaRPr>
          </a:p>
          <a:p>
            <a:r>
              <a:rPr lang="en-US" sz="1200" b="1" dirty="0">
                <a:solidFill>
                  <a:srgbClr val="39160F"/>
                </a:solidFill>
                <a:latin typeface="Century Gothic"/>
                <a:ea typeface="Baskerville" panose="02020502070401020303" pitchFamily="18" charset="0"/>
                <a:cs typeface="Times New Roman"/>
              </a:rPr>
              <a:t>DELIVERABLES</a:t>
            </a:r>
            <a:br>
              <a:rPr lang="en-US" sz="1200" b="1" dirty="0">
                <a:latin typeface="Century Gothic" panose="020B0502020202020204" pitchFamily="34" charset="0"/>
                <a:ea typeface="Baskerville" panose="02020502070401020303" pitchFamily="18" charset="0"/>
                <a:cs typeface="Times New Roman" panose="02020603050405020304" pitchFamily="18" charset="0"/>
              </a:rPr>
            </a:br>
            <a:endParaRPr lang="en-US" sz="1200" b="1" dirty="0">
              <a:solidFill>
                <a:schemeClr val="accent4">
                  <a:lumMod val="75000"/>
                </a:schemeClr>
              </a:solidFill>
              <a:latin typeface="Century Gothic" panose="020B0502020202020204" pitchFamily="34" charset="0"/>
              <a:ea typeface="Baskerville" panose="02020502070401020303" pitchFamily="18" charset="0"/>
              <a:cs typeface="Times New Roman" panose="02020603050405020304" pitchFamily="18" charset="0"/>
            </a:endParaRPr>
          </a:p>
          <a:p>
            <a:pPr>
              <a:lnSpc>
                <a:spcPct val="90000"/>
              </a:lnSpc>
              <a:spcBef>
                <a:spcPct val="0"/>
              </a:spcBef>
            </a:pPr>
            <a:r>
              <a:rPr lang="en-US" sz="1500" b="1" dirty="0">
                <a:latin typeface="Times New Roman"/>
                <a:ea typeface="Baskerville" panose="02020502070401020303" pitchFamily="18" charset="0"/>
                <a:cs typeface="Times New Roman"/>
              </a:rPr>
              <a:t>Circular Ad Layouts</a:t>
            </a:r>
          </a:p>
          <a:p>
            <a:pPr marL="285750" indent="-285750">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3" W x 3" H and 10" W x 3" H</a:t>
            </a:r>
          </a:p>
          <a:p>
            <a:pPr>
              <a:lnSpc>
                <a:spcPct val="90000"/>
              </a:lnSpc>
              <a:spcBef>
                <a:spcPct val="0"/>
              </a:spcBef>
            </a:pPr>
            <a:endParaRPr lang="en-US" sz="1500" b="1" dirty="0">
              <a:latin typeface="Times New Roman" panose="02020603050405020304" pitchFamily="18" charset="0"/>
              <a:ea typeface="Baskerville" panose="02020502070401020303" pitchFamily="18" charset="0"/>
              <a:cs typeface="Times New Roman" panose="02020603050405020304" pitchFamily="18" charset="0"/>
            </a:endParaRPr>
          </a:p>
          <a:p>
            <a:pPr>
              <a:lnSpc>
                <a:spcPct val="90000"/>
              </a:lnSpc>
              <a:spcBef>
                <a:spcPct val="0"/>
              </a:spcBef>
            </a:pPr>
            <a:r>
              <a:rPr lang="en-US" sz="1500" b="1" dirty="0">
                <a:latin typeface="Times New Roman"/>
                <a:ea typeface="Baskerville" panose="02020502070401020303" pitchFamily="18" charset="0"/>
                <a:cs typeface="Times New Roman"/>
              </a:rPr>
              <a:t>Digital</a:t>
            </a:r>
            <a:endParaRPr lang="en-US" sz="1500" dirty="0">
              <a:latin typeface="Times New Roman"/>
              <a:cs typeface="Times New Roman"/>
            </a:endParaRPr>
          </a:p>
          <a:p>
            <a:pPr marL="285750" indent="-285750">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Standard banners: 300 x 250, 728 x 90, 160 x 600 and 320 x 50</a:t>
            </a:r>
          </a:p>
          <a:p>
            <a:pPr>
              <a:lnSpc>
                <a:spcPct val="90000"/>
              </a:lnSpc>
              <a:spcBef>
                <a:spcPct val="0"/>
              </a:spcBef>
            </a:pPr>
            <a:endParaRPr lang="en-US" sz="1500" b="1" dirty="0">
              <a:latin typeface="Times New Roman" panose="02020603050405020304" pitchFamily="18" charset="0"/>
              <a:ea typeface="Baskerville" panose="02020502070401020303" pitchFamily="18" charset="0"/>
              <a:cs typeface="Times New Roman" panose="02020603050405020304" pitchFamily="18" charset="0"/>
            </a:endParaRPr>
          </a:p>
          <a:p>
            <a:pPr>
              <a:lnSpc>
                <a:spcPct val="90000"/>
              </a:lnSpc>
              <a:spcBef>
                <a:spcPct val="0"/>
              </a:spcBef>
            </a:pPr>
            <a:r>
              <a:rPr lang="en-US" sz="1500" b="1" dirty="0">
                <a:latin typeface="Times New Roman"/>
                <a:ea typeface="Baskerville" panose="02020502070401020303" pitchFamily="18" charset="0"/>
                <a:cs typeface="Times New Roman"/>
              </a:rPr>
              <a:t>Social Media</a:t>
            </a:r>
            <a:endParaRPr lang="en-US" sz="1500" dirty="0">
              <a:latin typeface="Times New Roman"/>
              <a:cs typeface="Times New Roman"/>
            </a:endParaRPr>
          </a:p>
          <a:p>
            <a:pPr marL="285750" indent="-285750">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Facebook newsfeed ad: 1,200 x 628 pixels</a:t>
            </a:r>
          </a:p>
          <a:p>
            <a:pPr marL="285750" indent="-285750">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Instagram: 1,080 x 1,080 pixels</a:t>
            </a:r>
          </a:p>
          <a:p>
            <a:pPr marL="285750" indent="-285750">
              <a:lnSpc>
                <a:spcPct val="90000"/>
              </a:lnSpc>
              <a:spcBef>
                <a:spcPct val="0"/>
              </a:spcBef>
              <a:buFont typeface="Arial" panose="020B0604020202020204" pitchFamily="34" charset="0"/>
              <a:buChar char="•"/>
            </a:pPr>
            <a:r>
              <a:rPr lang="en-US" sz="1500" dirty="0">
                <a:latin typeface="Times New Roman"/>
                <a:ea typeface="Baskerville" panose="02020502070401020303" pitchFamily="18" charset="0"/>
                <a:cs typeface="Times New Roman"/>
              </a:rPr>
              <a:t>Twitter: 800 x 320 pixels</a:t>
            </a:r>
          </a:p>
          <a:p>
            <a:pPr>
              <a:lnSpc>
                <a:spcPct val="90000"/>
              </a:lnSpc>
              <a:spcBef>
                <a:spcPct val="0"/>
              </a:spcBef>
            </a:pPr>
            <a:r>
              <a:rPr lang="en-US" sz="1500" dirty="0">
                <a:latin typeface="Times New Roman"/>
                <a:ea typeface="Baskerville" panose="02020502070401020303" pitchFamily="18" charset="0"/>
                <a:cs typeface="Times New Roman"/>
              </a:rPr>
              <a:t>+   post copy options</a:t>
            </a:r>
            <a:br>
              <a:rPr lang="en-US" sz="1500" dirty="0">
                <a:latin typeface="Times New Roman" panose="02020603050405020304" pitchFamily="18" charset="0"/>
                <a:ea typeface="Baskerville" panose="02020502070401020303" pitchFamily="18" charset="0"/>
                <a:cs typeface="Times New Roman" panose="02020603050405020304" pitchFamily="18" charset="0"/>
              </a:rPr>
            </a:br>
            <a:endParaRPr lang="en-US" sz="1500" dirty="0">
              <a:latin typeface="Times New Roman" panose="02020603050405020304" pitchFamily="18" charset="0"/>
              <a:ea typeface="Baskerville" panose="02020502070401020303" pitchFamily="18" charset="0"/>
              <a:cs typeface="Times New Roman" panose="02020603050405020304" pitchFamily="18" charset="0"/>
            </a:endParaRPr>
          </a:p>
          <a:p>
            <a:pPr marL="285750" indent="-285750">
              <a:lnSpc>
                <a:spcPct val="90000"/>
              </a:lnSpc>
              <a:spcBef>
                <a:spcPct val="0"/>
              </a:spcBef>
              <a:buFont typeface="Arial" panose="020B0604020202020204" pitchFamily="34" charset="0"/>
              <a:buChar char="•"/>
            </a:pPr>
            <a:endParaRPr lang="en-US" sz="1500" dirty="0">
              <a:latin typeface="Times New Roman" panose="02020603050405020304" pitchFamily="18" charset="0"/>
              <a:ea typeface="Baskerville" panose="02020502070401020303"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93D6BF6-4102-A945-9976-92B27DEBBCE1}"/>
              </a:ext>
            </a:extLst>
          </p:cNvPr>
          <p:cNvPicPr>
            <a:picLocks noChangeAspect="1"/>
          </p:cNvPicPr>
          <p:nvPr/>
        </p:nvPicPr>
        <p:blipFill>
          <a:blip r:embed="rId4"/>
          <a:srcRect/>
          <a:stretch/>
        </p:blipFill>
        <p:spPr>
          <a:xfrm>
            <a:off x="272409" y="2405102"/>
            <a:ext cx="2914955" cy="2914955"/>
          </a:xfrm>
          <a:prstGeom prst="rect">
            <a:avLst/>
          </a:prstGeom>
        </p:spPr>
      </p:pic>
    </p:spTree>
    <p:extLst>
      <p:ext uri="{BB962C8B-B14F-4D97-AF65-F5344CB8AC3E}">
        <p14:creationId xmlns:p14="http://schemas.microsoft.com/office/powerpoint/2010/main" val="304218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B050"/>
                </a:solidFill>
              </a:rPr>
              <a:t>Circular Ads</a:t>
            </a:r>
          </a:p>
        </p:txBody>
      </p:sp>
      <p:sp>
        <p:nvSpPr>
          <p:cNvPr id="2" name="Slide Number Placeholder 1"/>
          <p:cNvSpPr>
            <a:spLocks noGrp="1"/>
          </p:cNvSpPr>
          <p:nvPr>
            <p:ph type="sldNum" sz="quarter" idx="4"/>
          </p:nvPr>
        </p:nvSpPr>
        <p:spPr/>
        <p:txBody>
          <a:bodyPr/>
          <a:lstStyle/>
          <a:p>
            <a:fld id="{E42818A4-EDD2-5D4F-AD8C-577F664D0182}" type="slidenum">
              <a:rPr lang="en-US" smtClean="0"/>
              <a:t>4</a:t>
            </a:fld>
            <a:endParaRPr lang="en-US"/>
          </a:p>
        </p:txBody>
      </p:sp>
      <p:sp>
        <p:nvSpPr>
          <p:cNvPr id="13" name="Text Placeholder 3">
            <a:extLst>
              <a:ext uri="{FF2B5EF4-FFF2-40B4-BE49-F238E27FC236}">
                <a16:creationId xmlns:a16="http://schemas.microsoft.com/office/drawing/2014/main" id="{B81B6965-6F7A-A940-A4DA-BA67DD625498}"/>
              </a:ext>
            </a:extLst>
          </p:cNvPr>
          <p:cNvSpPr txBox="1">
            <a:spLocks/>
          </p:cNvSpPr>
          <p:nvPr/>
        </p:nvSpPr>
        <p:spPr>
          <a:xfrm>
            <a:off x="-1061003" y="2209689"/>
            <a:ext cx="2857500" cy="3834539"/>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1000"/>
              </a:spcBef>
              <a:spcAft>
                <a:spcPts val="1200"/>
              </a:spcAft>
              <a:buFont typeface="Arial" panose="020B0604020202020204" pitchFamily="34" charset="0"/>
              <a:buNone/>
              <a:defRPr sz="1500" b="0" i="0" kern="1200">
                <a:solidFill>
                  <a:schemeClr val="tx1"/>
                </a:solidFill>
                <a:latin typeface="Adobe Caslon Pro Bold" panose="0205050205050A020403" pitchFamily="18" charset="77"/>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defRPr/>
            </a:pPr>
            <a:r>
              <a:rPr kumimoji="0" lang="en-US" sz="1500" u="none" strike="noStrike" kern="1200" cap="none" spc="0" normalizeH="0" baseline="0" noProof="0">
                <a:ln>
                  <a:noFill/>
                </a:ln>
                <a:solidFill>
                  <a:srgbClr val="000000"/>
                </a:solidFill>
                <a:effectLst/>
                <a:uLnTx/>
                <a:uFillTx/>
                <a:latin typeface="Times New Roman" panose="02020603050405020304" pitchFamily="18" charset="0"/>
                <a:ea typeface="Baskerville" panose="02020502070401020303" pitchFamily="18" charset="0"/>
                <a:cs typeface="+mn-cs"/>
              </a:rPr>
              <a:t>3" W x </a:t>
            </a:r>
            <a:r>
              <a:rPr lang="en-US">
                <a:solidFill>
                  <a:srgbClr val="000000"/>
                </a:solidFill>
                <a:latin typeface="Times New Roman" panose="02020603050405020304" pitchFamily="18" charset="0"/>
              </a:rPr>
              <a:t>3" H</a:t>
            </a:r>
            <a:endParaRPr kumimoji="0" lang="en-US" sz="1500" u="none" strike="noStrike" kern="1200" cap="none" spc="0" normalizeH="0" baseline="0" noProof="0">
              <a:ln>
                <a:noFill/>
              </a:ln>
              <a:solidFill>
                <a:srgbClr val="000000"/>
              </a:solidFill>
              <a:effectLst/>
              <a:uLnTx/>
              <a:uFillTx/>
              <a:latin typeface="Times New Roman" panose="02020603050405020304" pitchFamily="18" charset="0"/>
              <a:ea typeface="Baskerville" panose="02020502070401020303" pitchFamily="18" charset="0"/>
              <a:cs typeface="+mn-cs"/>
            </a:endParaRPr>
          </a:p>
          <a:p>
            <a:pPr marL="0" marR="0" lvl="0" indent="0" algn="r"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1500" u="none" strike="noStrike" kern="1200" cap="none" spc="0" normalizeH="0" baseline="0" noProof="0">
                <a:ln>
                  <a:noFill/>
                </a:ln>
                <a:solidFill>
                  <a:srgbClr val="000000"/>
                </a:solidFill>
                <a:effectLst/>
                <a:uLnTx/>
                <a:uFillTx/>
                <a:latin typeface="Times New Roman" panose="02020603050405020304" pitchFamily="18" charset="0"/>
                <a:ea typeface="Baskerville" panose="02020502070401020303" pitchFamily="18" charset="0"/>
                <a:cs typeface="+mn-cs"/>
              </a:rPr>
              <a:t>10" W x 3" H</a:t>
            </a:r>
          </a:p>
        </p:txBody>
      </p:sp>
      <p:sp>
        <p:nvSpPr>
          <p:cNvPr id="14" name="Text Placeholder 9">
            <a:extLst>
              <a:ext uri="{FF2B5EF4-FFF2-40B4-BE49-F238E27FC236}">
                <a16:creationId xmlns:a16="http://schemas.microsoft.com/office/drawing/2014/main" id="{509C7320-E82D-7F4C-9248-64DAF660CB22}"/>
              </a:ext>
            </a:extLst>
          </p:cNvPr>
          <p:cNvSpPr txBox="1">
            <a:spLocks/>
          </p:cNvSpPr>
          <p:nvPr/>
        </p:nvSpPr>
        <p:spPr>
          <a:xfrm>
            <a:off x="7764385" y="3724490"/>
            <a:ext cx="1117342"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lang="en-US" spc="100">
                <a:solidFill>
                  <a:srgbClr val="000000"/>
                </a:solidFill>
                <a:latin typeface="Century Gothic" panose="020B0502020202020204" pitchFamily="34" charset="0"/>
              </a:rPr>
              <a:t>3</a:t>
            </a:r>
            <a:r>
              <a:rPr kumimoji="0" lang="en-US" sz="600" u="none" strike="noStrike" kern="1200" cap="none" spc="100" normalizeH="0" baseline="0" noProof="0">
                <a:ln>
                  <a:noFill/>
                </a:ln>
                <a:solidFill>
                  <a:srgbClr val="000000"/>
                </a:solidFill>
                <a:effectLst/>
                <a:uLnTx/>
                <a:uFillTx/>
                <a:latin typeface="Century Gothic" panose="020B0502020202020204" pitchFamily="34" charset="0"/>
                <a:ea typeface="Baskerville" panose="02020502070401020303" pitchFamily="18" charset="0"/>
                <a:cs typeface="+mn-cs"/>
              </a:rPr>
              <a:t>" W X 10" H</a:t>
            </a:r>
          </a:p>
        </p:txBody>
      </p:sp>
      <p:sp>
        <p:nvSpPr>
          <p:cNvPr id="15" name="Text Placeholder 9">
            <a:extLst>
              <a:ext uri="{FF2B5EF4-FFF2-40B4-BE49-F238E27FC236}">
                <a16:creationId xmlns:a16="http://schemas.microsoft.com/office/drawing/2014/main" id="{D3BCDADF-8BD7-2A40-8C91-40CF3862AE16}"/>
              </a:ext>
            </a:extLst>
          </p:cNvPr>
          <p:cNvSpPr txBox="1">
            <a:spLocks/>
          </p:cNvSpPr>
          <p:nvPr/>
        </p:nvSpPr>
        <p:spPr>
          <a:xfrm>
            <a:off x="7835912" y="6493839"/>
            <a:ext cx="1117342" cy="23475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defRPr/>
            </a:pPr>
            <a:r>
              <a:rPr lang="en-US" spc="100">
                <a:solidFill>
                  <a:srgbClr val="000000"/>
                </a:solidFill>
                <a:latin typeface="Century Gothic" panose="020B0502020202020204" pitchFamily="34" charset="0"/>
              </a:rPr>
              <a:t>10" W X 3" H</a:t>
            </a:r>
          </a:p>
        </p:txBody>
      </p:sp>
      <p:sp>
        <p:nvSpPr>
          <p:cNvPr id="16" name="Title 1">
            <a:extLst>
              <a:ext uri="{FF2B5EF4-FFF2-40B4-BE49-F238E27FC236}">
                <a16:creationId xmlns:a16="http://schemas.microsoft.com/office/drawing/2014/main" id="{02201E2E-878B-7A4B-B50A-4F1199E78C24}"/>
              </a:ext>
            </a:extLst>
          </p:cNvPr>
          <p:cNvSpPr txBox="1">
            <a:spLocks/>
          </p:cNvSpPr>
          <p:nvPr/>
        </p:nvSpPr>
        <p:spPr>
          <a:xfrm>
            <a:off x="381459" y="1181100"/>
            <a:ext cx="5676900" cy="7620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a:defRPr/>
            </a:pPr>
            <a:r>
              <a:rPr lang="en-US" spc="300" dirty="0">
                <a:solidFill>
                  <a:srgbClr val="000000"/>
                </a:solidFill>
                <a:latin typeface="Century Gothic" panose="020B0502020202020204" pitchFamily="34" charset="0"/>
              </a:rPr>
              <a:t>CIRCULAR AD LAYOUTS</a:t>
            </a:r>
          </a:p>
        </p:txBody>
      </p:sp>
      <p:cxnSp>
        <p:nvCxnSpPr>
          <p:cNvPr id="17" name="Straight Connector 16">
            <a:extLst>
              <a:ext uri="{FF2B5EF4-FFF2-40B4-BE49-F238E27FC236}">
                <a16:creationId xmlns:a16="http://schemas.microsoft.com/office/drawing/2014/main" id="{A6D943E9-5A48-AA4D-A1DD-15404606C4E2}"/>
              </a:ext>
            </a:extLst>
          </p:cNvPr>
          <p:cNvCxnSpPr>
            <a:cxnSpLocks/>
          </p:cNvCxnSpPr>
          <p:nvPr/>
        </p:nvCxnSpPr>
        <p:spPr>
          <a:xfrm>
            <a:off x="414114" y="2096219"/>
            <a:ext cx="2805795" cy="0"/>
          </a:xfrm>
          <a:prstGeom prst="line">
            <a:avLst/>
          </a:prstGeom>
          <a:ln w="12700"/>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CA63BD8E-03A5-A740-ABEC-B50B92287BFF}"/>
              </a:ext>
            </a:extLst>
          </p:cNvPr>
          <p:cNvPicPr>
            <a:picLocks noChangeAspect="1"/>
          </p:cNvPicPr>
          <p:nvPr/>
        </p:nvPicPr>
        <p:blipFill>
          <a:blip r:embed="rId2"/>
          <a:srcRect/>
          <a:stretch/>
        </p:blipFill>
        <p:spPr>
          <a:xfrm>
            <a:off x="6058359" y="1189899"/>
            <a:ext cx="2509073" cy="2509073"/>
          </a:xfrm>
          <a:prstGeom prst="rect">
            <a:avLst/>
          </a:prstGeom>
          <a:ln>
            <a:solidFill>
              <a:schemeClr val="tx1"/>
            </a:solidFill>
          </a:ln>
        </p:spPr>
      </p:pic>
      <p:pic>
        <p:nvPicPr>
          <p:cNvPr id="19" name="Picture 18">
            <a:extLst>
              <a:ext uri="{FF2B5EF4-FFF2-40B4-BE49-F238E27FC236}">
                <a16:creationId xmlns:a16="http://schemas.microsoft.com/office/drawing/2014/main" id="{53A83276-A345-AD45-AF63-0FD10E0AC371}"/>
              </a:ext>
            </a:extLst>
          </p:cNvPr>
          <p:cNvPicPr>
            <a:picLocks noChangeAspect="1"/>
          </p:cNvPicPr>
          <p:nvPr/>
        </p:nvPicPr>
        <p:blipFill>
          <a:blip r:embed="rId3"/>
          <a:srcRect/>
          <a:stretch/>
        </p:blipFill>
        <p:spPr>
          <a:xfrm>
            <a:off x="465049" y="3993132"/>
            <a:ext cx="8213900" cy="2464170"/>
          </a:xfrm>
          <a:prstGeom prst="rect">
            <a:avLst/>
          </a:prstGeom>
          <a:ln>
            <a:solidFill>
              <a:schemeClr val="tx1"/>
            </a:solidFill>
          </a:ln>
        </p:spPr>
      </p:pic>
    </p:spTree>
    <p:extLst>
      <p:ext uri="{BB962C8B-B14F-4D97-AF65-F5344CB8AC3E}">
        <p14:creationId xmlns:p14="http://schemas.microsoft.com/office/powerpoint/2010/main" val="178673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B050"/>
                </a:solidFill>
              </a:rPr>
              <a:t>Digital Banners</a:t>
            </a:r>
          </a:p>
        </p:txBody>
      </p:sp>
      <p:sp>
        <p:nvSpPr>
          <p:cNvPr id="2" name="Slide Number Placeholder 1"/>
          <p:cNvSpPr>
            <a:spLocks noGrp="1"/>
          </p:cNvSpPr>
          <p:nvPr>
            <p:ph type="sldNum" sz="quarter" idx="4"/>
          </p:nvPr>
        </p:nvSpPr>
        <p:spPr/>
        <p:txBody>
          <a:bodyPr/>
          <a:lstStyle/>
          <a:p>
            <a:fld id="{E42818A4-EDD2-5D4F-AD8C-577F664D0182}" type="slidenum">
              <a:rPr lang="en-US" smtClean="0"/>
              <a:t>5</a:t>
            </a:fld>
            <a:endParaRPr lang="en-US"/>
          </a:p>
        </p:txBody>
      </p:sp>
      <p:sp>
        <p:nvSpPr>
          <p:cNvPr id="11" name="Title 1">
            <a:extLst>
              <a:ext uri="{FF2B5EF4-FFF2-40B4-BE49-F238E27FC236}">
                <a16:creationId xmlns:a16="http://schemas.microsoft.com/office/drawing/2014/main" id="{B5F2394D-EC66-FF41-8AE5-69335274BA16}"/>
              </a:ext>
            </a:extLst>
          </p:cNvPr>
          <p:cNvSpPr txBox="1">
            <a:spLocks/>
          </p:cNvSpPr>
          <p:nvPr/>
        </p:nvSpPr>
        <p:spPr>
          <a:xfrm>
            <a:off x="381459" y="1181100"/>
            <a:ext cx="5676900" cy="7620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a:defRPr/>
            </a:pPr>
            <a:r>
              <a:rPr lang="en-US" spc="300" dirty="0">
                <a:solidFill>
                  <a:srgbClr val="000000"/>
                </a:solidFill>
                <a:latin typeface="Century Gothic" panose="020B0502020202020204" pitchFamily="34" charset="0"/>
              </a:rPr>
              <a:t>DIGITAL AD LAYOUTS</a:t>
            </a:r>
          </a:p>
        </p:txBody>
      </p:sp>
      <p:cxnSp>
        <p:nvCxnSpPr>
          <p:cNvPr id="12" name="Straight Connector 11">
            <a:extLst>
              <a:ext uri="{FF2B5EF4-FFF2-40B4-BE49-F238E27FC236}">
                <a16:creationId xmlns:a16="http://schemas.microsoft.com/office/drawing/2014/main" id="{DEA414A3-E89C-4242-9331-680328977867}"/>
              </a:ext>
            </a:extLst>
          </p:cNvPr>
          <p:cNvCxnSpPr>
            <a:cxnSpLocks/>
          </p:cNvCxnSpPr>
          <p:nvPr/>
        </p:nvCxnSpPr>
        <p:spPr>
          <a:xfrm>
            <a:off x="414114" y="2096219"/>
            <a:ext cx="2805795" cy="0"/>
          </a:xfrm>
          <a:prstGeom prst="line">
            <a:avLst/>
          </a:prstGeom>
          <a:ln w="12700"/>
        </p:spPr>
        <p:style>
          <a:lnRef idx="1">
            <a:schemeClr val="dk1"/>
          </a:lnRef>
          <a:fillRef idx="0">
            <a:schemeClr val="dk1"/>
          </a:fillRef>
          <a:effectRef idx="0">
            <a:schemeClr val="dk1"/>
          </a:effectRef>
          <a:fontRef idx="minor">
            <a:schemeClr val="tx1"/>
          </a:fontRef>
        </p:style>
      </p:cxnSp>
      <p:sp>
        <p:nvSpPr>
          <p:cNvPr id="20" name="Text Placeholder 3">
            <a:extLst>
              <a:ext uri="{FF2B5EF4-FFF2-40B4-BE49-F238E27FC236}">
                <a16:creationId xmlns:a16="http://schemas.microsoft.com/office/drawing/2014/main" id="{ECF2AE0A-B3DD-6A47-9671-566616F0A24E}"/>
              </a:ext>
            </a:extLst>
          </p:cNvPr>
          <p:cNvSpPr>
            <a:spLocks noGrp="1"/>
          </p:cNvSpPr>
          <p:nvPr/>
        </p:nvSpPr>
        <p:spPr>
          <a:xfrm>
            <a:off x="51765" y="2201994"/>
            <a:ext cx="1635856" cy="2197516"/>
          </a:xfrm>
          <a:prstGeom prst="rect">
            <a:avLst/>
          </a:prstGeom>
        </p:spPr>
        <p:txBody>
          <a:bodyPr vert="horz" lIns="91440" tIns="45720" rIns="91440" bIns="45720" rtlCol="0">
            <a:normAutofit/>
          </a:bodyPr>
          <a:lstStyle>
            <a:lvl1pPr marL="0" indent="0" algn="r" defTabSz="914400" rtl="0" eaLnBrk="1" latinLnBrk="0" hangingPunct="1">
              <a:lnSpc>
                <a:spcPct val="100000"/>
              </a:lnSpc>
              <a:spcBef>
                <a:spcPts val="1000"/>
              </a:spcBef>
              <a:spcAft>
                <a:spcPts val="1200"/>
              </a:spcAft>
              <a:buFont typeface="Arial" panose="020B0604020202020204" pitchFamily="34" charset="0"/>
              <a:buNone/>
              <a:defRPr sz="1500" b="0" i="0" kern="1200">
                <a:solidFill>
                  <a:schemeClr val="tx1"/>
                </a:solidFill>
                <a:latin typeface="Adobe Caslon Pro Bold" panose="0205050205050A020403" pitchFamily="18" charset="77"/>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Times New Roman" panose="02020603050405020304" pitchFamily="18" charset="0"/>
              </a:rPr>
              <a:t>300 x 250</a:t>
            </a:r>
          </a:p>
          <a:p>
            <a:r>
              <a:rPr lang="en-US">
                <a:latin typeface="Times New Roman" panose="02020603050405020304" pitchFamily="18" charset="0"/>
              </a:rPr>
              <a:t>728 x 90</a:t>
            </a:r>
          </a:p>
          <a:p>
            <a:r>
              <a:rPr lang="en-US">
                <a:latin typeface="Times New Roman" panose="02020603050405020304" pitchFamily="18" charset="0"/>
              </a:rPr>
              <a:t>160 x 600</a:t>
            </a:r>
          </a:p>
          <a:p>
            <a:r>
              <a:rPr lang="en-US">
                <a:latin typeface="Times New Roman" panose="02020603050405020304" pitchFamily="18" charset="0"/>
              </a:rPr>
              <a:t>320 x 50</a:t>
            </a:r>
          </a:p>
        </p:txBody>
      </p:sp>
      <p:sp>
        <p:nvSpPr>
          <p:cNvPr id="21" name="Text Placeholder 9">
            <a:extLst>
              <a:ext uri="{FF2B5EF4-FFF2-40B4-BE49-F238E27FC236}">
                <a16:creationId xmlns:a16="http://schemas.microsoft.com/office/drawing/2014/main" id="{EC5DCD9E-0D63-BF46-8AEA-2913C8EC17E3}"/>
              </a:ext>
            </a:extLst>
          </p:cNvPr>
          <p:cNvSpPr txBox="1">
            <a:spLocks/>
          </p:cNvSpPr>
          <p:nvPr/>
        </p:nvSpPr>
        <p:spPr>
          <a:xfrm>
            <a:off x="6134221" y="4103538"/>
            <a:ext cx="913539"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Century Gothic" panose="020B0502020202020204" pitchFamily="34" charset="0"/>
              </a:rPr>
              <a:t>300 x 250</a:t>
            </a:r>
          </a:p>
        </p:txBody>
      </p:sp>
      <p:sp>
        <p:nvSpPr>
          <p:cNvPr id="22" name="Text Placeholder 9">
            <a:extLst>
              <a:ext uri="{FF2B5EF4-FFF2-40B4-BE49-F238E27FC236}">
                <a16:creationId xmlns:a16="http://schemas.microsoft.com/office/drawing/2014/main" id="{BB0ECBA9-A92D-F046-9A1C-F7D7854B694B}"/>
              </a:ext>
            </a:extLst>
          </p:cNvPr>
          <p:cNvSpPr txBox="1">
            <a:spLocks/>
          </p:cNvSpPr>
          <p:nvPr/>
        </p:nvSpPr>
        <p:spPr>
          <a:xfrm>
            <a:off x="5750009" y="6260873"/>
            <a:ext cx="1220102" cy="31473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Century Gothic" panose="020B0502020202020204" pitchFamily="34" charset="0"/>
              </a:rPr>
              <a:t>728 x 90</a:t>
            </a:r>
            <a:br>
              <a:rPr lang="en-US">
                <a:latin typeface="Century Gothic" panose="020B0502020202020204" pitchFamily="34" charset="0"/>
              </a:rPr>
            </a:br>
            <a:r>
              <a:rPr lang="en-US">
                <a:latin typeface="Century Gothic" panose="020B0502020202020204" pitchFamily="34" charset="0"/>
              </a:rPr>
              <a:t>SHOWN AT 75%</a:t>
            </a:r>
          </a:p>
        </p:txBody>
      </p:sp>
      <p:sp>
        <p:nvSpPr>
          <p:cNvPr id="23" name="Text Placeholder 9">
            <a:extLst>
              <a:ext uri="{FF2B5EF4-FFF2-40B4-BE49-F238E27FC236}">
                <a16:creationId xmlns:a16="http://schemas.microsoft.com/office/drawing/2014/main" id="{3A66B3F1-F7F3-8D4C-9555-BBC003C0CC1C}"/>
              </a:ext>
            </a:extLst>
          </p:cNvPr>
          <p:cNvSpPr txBox="1">
            <a:spLocks/>
          </p:cNvSpPr>
          <p:nvPr/>
        </p:nvSpPr>
        <p:spPr>
          <a:xfrm>
            <a:off x="6203229" y="5053183"/>
            <a:ext cx="794209" cy="23475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Century Gothic" panose="020B0502020202020204" pitchFamily="34" charset="0"/>
              </a:rPr>
              <a:t>320 x 50</a:t>
            </a:r>
          </a:p>
        </p:txBody>
      </p:sp>
      <p:sp>
        <p:nvSpPr>
          <p:cNvPr id="24" name="Text Placeholder 9">
            <a:extLst>
              <a:ext uri="{FF2B5EF4-FFF2-40B4-BE49-F238E27FC236}">
                <a16:creationId xmlns:a16="http://schemas.microsoft.com/office/drawing/2014/main" id="{33558D87-58A8-664E-9CAF-F976E251043D}"/>
              </a:ext>
            </a:extLst>
          </p:cNvPr>
          <p:cNvSpPr txBox="1">
            <a:spLocks/>
          </p:cNvSpPr>
          <p:nvPr/>
        </p:nvSpPr>
        <p:spPr>
          <a:xfrm>
            <a:off x="7266497" y="6446382"/>
            <a:ext cx="1381398" cy="41161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Century Gothic" panose="020B0502020202020204" pitchFamily="34" charset="0"/>
              </a:rPr>
              <a:t>160 x 600 </a:t>
            </a:r>
            <a:br>
              <a:rPr lang="en-US">
                <a:latin typeface="Century Gothic" panose="020B0502020202020204" pitchFamily="34" charset="0"/>
              </a:rPr>
            </a:br>
            <a:r>
              <a:rPr lang="en-US">
                <a:latin typeface="Century Gothic" panose="020B0502020202020204" pitchFamily="34" charset="0"/>
              </a:rPr>
              <a:t>SHOWN AT 75%</a:t>
            </a:r>
          </a:p>
        </p:txBody>
      </p:sp>
      <p:pic>
        <p:nvPicPr>
          <p:cNvPr id="25" name="Picture 24">
            <a:extLst>
              <a:ext uri="{FF2B5EF4-FFF2-40B4-BE49-F238E27FC236}">
                <a16:creationId xmlns:a16="http://schemas.microsoft.com/office/drawing/2014/main" id="{805505B8-649C-0F45-BAAF-72E8CF65E580}"/>
              </a:ext>
            </a:extLst>
          </p:cNvPr>
          <p:cNvPicPr>
            <a:picLocks noChangeAspect="1"/>
          </p:cNvPicPr>
          <p:nvPr/>
        </p:nvPicPr>
        <p:blipFill>
          <a:blip r:embed="rId2"/>
          <a:srcRect/>
          <a:stretch/>
        </p:blipFill>
        <p:spPr>
          <a:xfrm>
            <a:off x="2922367" y="4394568"/>
            <a:ext cx="4112672" cy="642605"/>
          </a:xfrm>
          <a:prstGeom prst="rect">
            <a:avLst/>
          </a:prstGeom>
          <a:ln w="3175">
            <a:noFill/>
          </a:ln>
        </p:spPr>
      </p:pic>
      <p:pic>
        <p:nvPicPr>
          <p:cNvPr id="26" name="Picture 25">
            <a:extLst>
              <a:ext uri="{FF2B5EF4-FFF2-40B4-BE49-F238E27FC236}">
                <a16:creationId xmlns:a16="http://schemas.microsoft.com/office/drawing/2014/main" id="{41283A25-12B6-2349-91B9-9702E7743DB9}"/>
              </a:ext>
            </a:extLst>
          </p:cNvPr>
          <p:cNvPicPr>
            <a:picLocks noChangeAspect="1"/>
          </p:cNvPicPr>
          <p:nvPr/>
        </p:nvPicPr>
        <p:blipFill>
          <a:blip r:embed="rId3"/>
          <a:srcRect/>
          <a:stretch/>
        </p:blipFill>
        <p:spPr>
          <a:xfrm>
            <a:off x="79917" y="5393034"/>
            <a:ext cx="6934127" cy="857240"/>
          </a:xfrm>
          <a:prstGeom prst="rect">
            <a:avLst/>
          </a:prstGeom>
        </p:spPr>
      </p:pic>
      <p:pic>
        <p:nvPicPr>
          <p:cNvPr id="27" name="Picture 26">
            <a:extLst>
              <a:ext uri="{FF2B5EF4-FFF2-40B4-BE49-F238E27FC236}">
                <a16:creationId xmlns:a16="http://schemas.microsoft.com/office/drawing/2014/main" id="{638A932D-DC9B-634A-9F28-AD6CF8BD1432}"/>
              </a:ext>
            </a:extLst>
          </p:cNvPr>
          <p:cNvPicPr>
            <a:picLocks noChangeAspect="1"/>
          </p:cNvPicPr>
          <p:nvPr/>
        </p:nvPicPr>
        <p:blipFill>
          <a:blip r:embed="rId4"/>
          <a:srcRect/>
          <a:stretch/>
        </p:blipFill>
        <p:spPr>
          <a:xfrm>
            <a:off x="7266497" y="713311"/>
            <a:ext cx="1524720" cy="5717700"/>
          </a:xfrm>
          <a:prstGeom prst="rect">
            <a:avLst/>
          </a:prstGeom>
        </p:spPr>
      </p:pic>
      <p:pic>
        <p:nvPicPr>
          <p:cNvPr id="28" name="Picture 27">
            <a:extLst>
              <a:ext uri="{FF2B5EF4-FFF2-40B4-BE49-F238E27FC236}">
                <a16:creationId xmlns:a16="http://schemas.microsoft.com/office/drawing/2014/main" id="{A23949C1-DDA7-F44F-A16B-EF42E903EC90}"/>
              </a:ext>
            </a:extLst>
          </p:cNvPr>
          <p:cNvPicPr>
            <a:picLocks noChangeAspect="1"/>
          </p:cNvPicPr>
          <p:nvPr/>
        </p:nvPicPr>
        <p:blipFill>
          <a:blip r:embed="rId5"/>
          <a:srcRect/>
          <a:stretch/>
        </p:blipFill>
        <p:spPr>
          <a:xfrm>
            <a:off x="4269417" y="1781467"/>
            <a:ext cx="2723430" cy="2269525"/>
          </a:xfrm>
          <a:prstGeom prst="rect">
            <a:avLst/>
          </a:prstGeom>
        </p:spPr>
      </p:pic>
    </p:spTree>
    <p:extLst>
      <p:ext uri="{BB962C8B-B14F-4D97-AF65-F5344CB8AC3E}">
        <p14:creationId xmlns:p14="http://schemas.microsoft.com/office/powerpoint/2010/main" val="311221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B050"/>
                </a:solidFill>
              </a:rPr>
              <a:t>Social Media</a:t>
            </a:r>
          </a:p>
        </p:txBody>
      </p:sp>
      <p:sp>
        <p:nvSpPr>
          <p:cNvPr id="2" name="Slide Number Placeholder 1"/>
          <p:cNvSpPr>
            <a:spLocks noGrp="1"/>
          </p:cNvSpPr>
          <p:nvPr>
            <p:ph type="sldNum" sz="quarter" idx="4"/>
          </p:nvPr>
        </p:nvSpPr>
        <p:spPr/>
        <p:txBody>
          <a:bodyPr/>
          <a:lstStyle/>
          <a:p>
            <a:fld id="{E42818A4-EDD2-5D4F-AD8C-577F664D0182}" type="slidenum">
              <a:rPr lang="en-US" smtClean="0"/>
              <a:t>6</a:t>
            </a:fld>
            <a:endParaRPr lang="en-US"/>
          </a:p>
        </p:txBody>
      </p:sp>
      <p:sp>
        <p:nvSpPr>
          <p:cNvPr id="15" name="Title 1">
            <a:extLst>
              <a:ext uri="{FF2B5EF4-FFF2-40B4-BE49-F238E27FC236}">
                <a16:creationId xmlns:a16="http://schemas.microsoft.com/office/drawing/2014/main" id="{D0FA8AAE-9ABA-9A4E-9E58-DB2C185A5537}"/>
              </a:ext>
            </a:extLst>
          </p:cNvPr>
          <p:cNvSpPr txBox="1">
            <a:spLocks/>
          </p:cNvSpPr>
          <p:nvPr/>
        </p:nvSpPr>
        <p:spPr>
          <a:xfrm>
            <a:off x="200313" y="706670"/>
            <a:ext cx="5676900" cy="7620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a:defRPr/>
            </a:pPr>
            <a:r>
              <a:rPr lang="en-US" spc="300" dirty="0">
                <a:solidFill>
                  <a:srgbClr val="000000"/>
                </a:solidFill>
                <a:latin typeface="Century Gothic" panose="020B0502020202020204" pitchFamily="34" charset="0"/>
              </a:rPr>
              <a:t>SOCIAL LAYOUTS</a:t>
            </a:r>
          </a:p>
        </p:txBody>
      </p:sp>
      <p:sp>
        <p:nvSpPr>
          <p:cNvPr id="16" name="Text Placeholder 9">
            <a:extLst>
              <a:ext uri="{FF2B5EF4-FFF2-40B4-BE49-F238E27FC236}">
                <a16:creationId xmlns:a16="http://schemas.microsoft.com/office/drawing/2014/main" id="{0621C9AE-A58A-F44D-8ECC-76FEC12068ED}"/>
              </a:ext>
            </a:extLst>
          </p:cNvPr>
          <p:cNvSpPr txBox="1">
            <a:spLocks/>
          </p:cNvSpPr>
          <p:nvPr/>
        </p:nvSpPr>
        <p:spPr>
          <a:xfrm>
            <a:off x="8077200" y="3635314"/>
            <a:ext cx="730837" cy="2053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a:ln>
                  <a:noFill/>
                </a:ln>
                <a:solidFill>
                  <a:srgbClr val="000000"/>
                </a:solidFill>
                <a:effectLst/>
                <a:uLnTx/>
                <a:uFillTx/>
                <a:latin typeface="Century Gothic" panose="020B0502020202020204" pitchFamily="34" charset="0"/>
                <a:ea typeface="Baskerville" panose="02020502070401020303" pitchFamily="18" charset="0"/>
                <a:cs typeface="+mn-cs"/>
              </a:rPr>
              <a:t>TWITTER</a:t>
            </a:r>
          </a:p>
        </p:txBody>
      </p:sp>
      <p:sp>
        <p:nvSpPr>
          <p:cNvPr id="17" name="Text Placeholder 9">
            <a:extLst>
              <a:ext uri="{FF2B5EF4-FFF2-40B4-BE49-F238E27FC236}">
                <a16:creationId xmlns:a16="http://schemas.microsoft.com/office/drawing/2014/main" id="{811258D7-BA67-2043-8AB7-783886D042A5}"/>
              </a:ext>
            </a:extLst>
          </p:cNvPr>
          <p:cNvSpPr txBox="1">
            <a:spLocks/>
          </p:cNvSpPr>
          <p:nvPr/>
        </p:nvSpPr>
        <p:spPr>
          <a:xfrm>
            <a:off x="3610989" y="3572218"/>
            <a:ext cx="1399506" cy="21983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a:ln>
                  <a:noFill/>
                </a:ln>
                <a:solidFill>
                  <a:srgbClr val="000000"/>
                </a:solidFill>
                <a:effectLst/>
                <a:uLnTx/>
                <a:uFillTx/>
                <a:latin typeface="Century Gothic" panose="020B0502020202020204" pitchFamily="34" charset="0"/>
                <a:ea typeface="Baskerville" panose="02020502070401020303" pitchFamily="18" charset="0"/>
                <a:cs typeface="+mn-cs"/>
              </a:rPr>
              <a:t>INSTAGRAM</a:t>
            </a:r>
          </a:p>
        </p:txBody>
      </p:sp>
      <p:sp>
        <p:nvSpPr>
          <p:cNvPr id="18" name="Text Placeholder 3">
            <a:extLst>
              <a:ext uri="{FF2B5EF4-FFF2-40B4-BE49-F238E27FC236}">
                <a16:creationId xmlns:a16="http://schemas.microsoft.com/office/drawing/2014/main" id="{8FF79990-18EB-594C-A6DB-45AE1956BE4E}"/>
              </a:ext>
            </a:extLst>
          </p:cNvPr>
          <p:cNvSpPr txBox="1">
            <a:spLocks/>
          </p:cNvSpPr>
          <p:nvPr/>
        </p:nvSpPr>
        <p:spPr>
          <a:xfrm>
            <a:off x="143218" y="1600228"/>
            <a:ext cx="3097417" cy="620894"/>
          </a:xfrm>
          <a:prstGeom prst="rect">
            <a:avLst/>
          </a:prstGeom>
        </p:spPr>
        <p:txBody>
          <a:bodyPr vert="horz" lIns="91440" tIns="45720" rIns="91440" bIns="45720" rtlCol="0" anchor="t">
            <a:normAutofit lnSpcReduction="10000"/>
          </a:bodyPr>
          <a:lstStyle>
            <a:lvl1pPr marL="0" indent="0" algn="r" defTabSz="914400" rtl="0" eaLnBrk="1" latinLnBrk="0" hangingPunct="1">
              <a:lnSpc>
                <a:spcPct val="100000"/>
              </a:lnSpc>
              <a:spcBef>
                <a:spcPts val="1000"/>
              </a:spcBef>
              <a:spcAft>
                <a:spcPts val="1200"/>
              </a:spcAft>
              <a:buFont typeface="Arial" panose="020B0604020202020204" pitchFamily="34" charset="0"/>
              <a:buNone/>
              <a:defRPr sz="1500" b="0" i="0" kern="1200">
                <a:solidFill>
                  <a:schemeClr val="tx1"/>
                </a:solidFill>
                <a:latin typeface="Adobe Caslon Pro Bold" panose="0205050205050A020403" pitchFamily="18" charset="77"/>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spcBef>
                <a:spcPts val="600"/>
              </a:spcBef>
              <a:spcAft>
                <a:spcPts val="600"/>
              </a:spcAft>
              <a:defRPr/>
            </a:pPr>
            <a:r>
              <a:rPr kumimoji="0" lang="en-US" sz="1200" u="none" strike="noStrike" kern="1200" cap="none" spc="0" normalizeH="0" baseline="0" noProof="0" dirty="0">
                <a:ln>
                  <a:noFill/>
                </a:ln>
                <a:solidFill>
                  <a:srgbClr val="000000"/>
                </a:solidFill>
                <a:effectLst/>
                <a:uLnTx/>
                <a:uFillTx/>
                <a:latin typeface="Times New Roman"/>
                <a:cs typeface="Times New Roman"/>
              </a:rPr>
              <a:t>Facebook newsfeed ad</a:t>
            </a:r>
            <a:r>
              <a:rPr lang="en-US" sz="1200" dirty="0">
                <a:solidFill>
                  <a:srgbClr val="000000"/>
                </a:solidFill>
                <a:latin typeface="Times New Roman"/>
                <a:cs typeface="Times New Roman"/>
              </a:rPr>
              <a:t>:</a:t>
            </a:r>
            <a:r>
              <a:rPr kumimoji="0" lang="en-US" sz="1200" u="none" strike="noStrike" kern="1200" cap="none" spc="0" normalizeH="0" baseline="0" noProof="0" dirty="0">
                <a:ln>
                  <a:noFill/>
                </a:ln>
                <a:solidFill>
                  <a:srgbClr val="000000"/>
                </a:solidFill>
                <a:effectLst/>
                <a:uLnTx/>
                <a:uFillTx/>
                <a:latin typeface="Times New Roman"/>
                <a:cs typeface="Times New Roman"/>
              </a:rPr>
              <a:t> </a:t>
            </a:r>
            <a:r>
              <a:rPr lang="en-US" sz="1200" dirty="0">
                <a:solidFill>
                  <a:srgbClr val="000000"/>
                </a:solidFill>
                <a:latin typeface="Times New Roman"/>
                <a:cs typeface="Times New Roman"/>
              </a:rPr>
              <a:t>1,200</a:t>
            </a:r>
            <a:r>
              <a:rPr kumimoji="0" lang="en-US" sz="1200" u="none" strike="noStrike" kern="1200" cap="none" spc="0" normalizeH="0" baseline="0" noProof="0" dirty="0">
                <a:ln>
                  <a:noFill/>
                </a:ln>
                <a:solidFill>
                  <a:srgbClr val="000000"/>
                </a:solidFill>
                <a:effectLst/>
                <a:uLnTx/>
                <a:uFillTx/>
                <a:latin typeface="Times New Roman"/>
                <a:cs typeface="Times New Roman"/>
              </a:rPr>
              <a:t> x 628</a:t>
            </a:r>
            <a:br>
              <a:rPr lang="en-US" sz="1200" dirty="0">
                <a:latin typeface="Times New Roman"/>
                <a:cs typeface="Times New Roman"/>
              </a:rPr>
            </a:br>
            <a:r>
              <a:rPr kumimoji="0" lang="en-US" sz="1200" u="none" strike="noStrike" kern="1200" cap="none" spc="0" normalizeH="0" baseline="0" noProof="0" dirty="0">
                <a:ln>
                  <a:noFill/>
                </a:ln>
                <a:solidFill>
                  <a:srgbClr val="000000"/>
                </a:solidFill>
                <a:effectLst/>
                <a:uLnTx/>
                <a:uFillTx/>
                <a:latin typeface="Times New Roman"/>
                <a:cs typeface="Times New Roman"/>
              </a:rPr>
              <a:t>Instagram</a:t>
            </a:r>
            <a:r>
              <a:rPr lang="en-US" sz="1200" dirty="0">
                <a:solidFill>
                  <a:srgbClr val="000000"/>
                </a:solidFill>
                <a:latin typeface="Times New Roman"/>
                <a:cs typeface="Times New Roman"/>
              </a:rPr>
              <a:t>:</a:t>
            </a:r>
            <a:r>
              <a:rPr kumimoji="0" lang="en-US" sz="1200" u="none" strike="noStrike" kern="1200" cap="none" spc="0" normalizeH="0" baseline="0" noProof="0" dirty="0">
                <a:ln>
                  <a:noFill/>
                </a:ln>
                <a:solidFill>
                  <a:srgbClr val="000000"/>
                </a:solidFill>
                <a:effectLst/>
                <a:uLnTx/>
                <a:uFillTx/>
                <a:latin typeface="Times New Roman"/>
                <a:cs typeface="Times New Roman"/>
              </a:rPr>
              <a:t> </a:t>
            </a:r>
            <a:r>
              <a:rPr lang="en-US" sz="1200" dirty="0">
                <a:solidFill>
                  <a:srgbClr val="000000"/>
                </a:solidFill>
                <a:latin typeface="Times New Roman"/>
                <a:cs typeface="Times New Roman"/>
              </a:rPr>
              <a:t>1,080</a:t>
            </a:r>
            <a:r>
              <a:rPr kumimoji="0" lang="en-US" sz="1200" u="none" strike="noStrike" kern="1200" cap="none" spc="0" normalizeH="0" baseline="0" noProof="0" dirty="0">
                <a:ln>
                  <a:noFill/>
                </a:ln>
                <a:solidFill>
                  <a:srgbClr val="000000"/>
                </a:solidFill>
                <a:effectLst/>
                <a:uLnTx/>
                <a:uFillTx/>
                <a:latin typeface="Times New Roman"/>
                <a:cs typeface="Times New Roman"/>
              </a:rPr>
              <a:t> x </a:t>
            </a:r>
            <a:r>
              <a:rPr lang="en-US" sz="1200" dirty="0">
                <a:solidFill>
                  <a:srgbClr val="000000"/>
                </a:solidFill>
                <a:latin typeface="Times New Roman"/>
                <a:cs typeface="Times New Roman"/>
              </a:rPr>
              <a:t>1,080</a:t>
            </a:r>
            <a:br>
              <a:rPr lang="en-US" sz="1200" dirty="0">
                <a:latin typeface="Times New Roman"/>
                <a:cs typeface="Times New Roman"/>
              </a:rPr>
            </a:br>
            <a:r>
              <a:rPr lang="en-US" sz="1200" dirty="0">
                <a:solidFill>
                  <a:srgbClr val="000000"/>
                </a:solidFill>
                <a:latin typeface="Times New Roman"/>
                <a:cs typeface="Times New Roman"/>
              </a:rPr>
              <a:t>Twitter:</a:t>
            </a:r>
            <a:r>
              <a:rPr kumimoji="0" lang="en-US" sz="1200" u="none" strike="noStrike" kern="1200" cap="none" spc="0" normalizeH="0" baseline="0" noProof="0" dirty="0">
                <a:ln>
                  <a:noFill/>
                </a:ln>
                <a:solidFill>
                  <a:srgbClr val="000000"/>
                </a:solidFill>
                <a:effectLst/>
                <a:uLnTx/>
                <a:uFillTx/>
                <a:latin typeface="Times New Roman"/>
                <a:cs typeface="Times New Roman"/>
              </a:rPr>
              <a:t> 800 x 320</a:t>
            </a:r>
            <a:endParaRPr lang="en-US" u="none" strike="noStrike" kern="1200" cap="none" spc="0" normalizeH="0" baseline="0" noProof="0" dirty="0">
              <a:ln>
                <a:noFill/>
              </a:ln>
              <a:solidFill>
                <a:srgbClr val="000000"/>
              </a:solidFill>
              <a:effectLst/>
              <a:uLnTx/>
              <a:uFillTx/>
              <a:cs typeface="Times New Roman"/>
            </a:endParaRPr>
          </a:p>
        </p:txBody>
      </p:sp>
      <p:sp>
        <p:nvSpPr>
          <p:cNvPr id="19" name="Text Placeholder 1">
            <a:extLst>
              <a:ext uri="{FF2B5EF4-FFF2-40B4-BE49-F238E27FC236}">
                <a16:creationId xmlns:a16="http://schemas.microsoft.com/office/drawing/2014/main" id="{0FCAB2AA-3014-7D41-BAA9-84379558A4E7}"/>
              </a:ext>
            </a:extLst>
          </p:cNvPr>
          <p:cNvSpPr txBox="1">
            <a:spLocks/>
          </p:cNvSpPr>
          <p:nvPr/>
        </p:nvSpPr>
        <p:spPr>
          <a:xfrm>
            <a:off x="3547533" y="4343531"/>
            <a:ext cx="5291667" cy="201168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1500" b="0" i="0" kern="1200">
                <a:solidFill>
                  <a:schemeClr val="tx1"/>
                </a:solidFill>
                <a:latin typeface="Adobe Caslon Pro Bold" panose="0205050205050A020403" pitchFamily="18" charset="77"/>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300"/>
              </a:spcBef>
              <a:spcAft>
                <a:spcPts val="300"/>
              </a:spcAft>
            </a:pPr>
            <a:r>
              <a:rPr lang="en-US" sz="1000" dirty="0"/>
              <a:t>Get your thin-and-crispy pizza fix the expertly crafted way with </a:t>
            </a:r>
            <a:r>
              <a:rPr lang="en-US" sz="1000" dirty="0" err="1"/>
              <a:t>Freschetta</a:t>
            </a:r>
            <a:r>
              <a:rPr lang="en-US" sz="1000" dirty="0"/>
              <a:t>®’s delicious Thin Crust Pizzas. </a:t>
            </a:r>
            <a:r>
              <a:rPr lang="en-US" sz="1000" dirty="0" err="1"/>
              <a:t>Freschetta</a:t>
            </a:r>
            <a:r>
              <a:rPr lang="en-US" sz="1000" dirty="0"/>
              <a:t>®’s premium ingredients and top-shelf taste make for the perfect pizza for people with high pizza standards.</a:t>
            </a:r>
          </a:p>
          <a:p>
            <a:pPr>
              <a:spcBef>
                <a:spcPts val="300"/>
              </a:spcBef>
              <a:spcAft>
                <a:spcPts val="300"/>
              </a:spcAft>
            </a:pPr>
            <a:r>
              <a:rPr lang="en-US" sz="1000" dirty="0"/>
              <a:t>Going with </a:t>
            </a:r>
            <a:r>
              <a:rPr lang="en-US" sz="1000" dirty="0" err="1"/>
              <a:t>Freschetta</a:t>
            </a:r>
            <a:r>
              <a:rPr lang="en-US" sz="1000" dirty="0"/>
              <a:t>®’s delicious Thin Crust Pizza is an easy choice. The hard part is picking between Pepperoni, Five Cheese or Garden Veggie. With premium ingredients and irresistible crispiness, we know it’s tough!</a:t>
            </a:r>
          </a:p>
          <a:p>
            <a:pPr>
              <a:spcBef>
                <a:spcPts val="300"/>
              </a:spcBef>
              <a:spcAft>
                <a:spcPts val="300"/>
              </a:spcAft>
            </a:pPr>
            <a:r>
              <a:rPr lang="en-US" sz="1000" dirty="0" err="1"/>
              <a:t>Freschetta</a:t>
            </a:r>
            <a:r>
              <a:rPr lang="en-US" sz="1000" dirty="0"/>
              <a:t>®’s delicious Thin Crust Pizzas are made for people with high pizza standards because we know you expect the best. That’s why we use premium meats and real cheeses in all of our pizza varieties. Try one today and see for yourself!</a:t>
            </a:r>
          </a:p>
          <a:p>
            <a:pPr>
              <a:spcBef>
                <a:spcPts val="300"/>
              </a:spcBef>
              <a:spcAft>
                <a:spcPts val="300"/>
              </a:spcAft>
            </a:pPr>
            <a:endParaRPr lang="en-US" sz="1000" dirty="0"/>
          </a:p>
          <a:p>
            <a:pPr lvl="0">
              <a:spcBef>
                <a:spcPts val="300"/>
              </a:spcBef>
              <a:spcAft>
                <a:spcPts val="300"/>
              </a:spcAft>
              <a:defRPr/>
            </a:pPr>
            <a:endParaRPr lang="en-US" sz="1200" spc="100" dirty="0">
              <a:solidFill>
                <a:srgbClr val="000000"/>
              </a:solidFill>
              <a:latin typeface="Times New Roman" panose="02020603050405020304" pitchFamily="18" charset="0"/>
            </a:endParaRPr>
          </a:p>
        </p:txBody>
      </p:sp>
      <p:sp>
        <p:nvSpPr>
          <p:cNvPr id="29" name="Title 1">
            <a:extLst>
              <a:ext uri="{FF2B5EF4-FFF2-40B4-BE49-F238E27FC236}">
                <a16:creationId xmlns:a16="http://schemas.microsoft.com/office/drawing/2014/main" id="{70176351-557A-114D-AB2C-A96BC6E4C6EA}"/>
              </a:ext>
            </a:extLst>
          </p:cNvPr>
          <p:cNvSpPr txBox="1">
            <a:spLocks/>
          </p:cNvSpPr>
          <p:nvPr/>
        </p:nvSpPr>
        <p:spPr>
          <a:xfrm>
            <a:off x="3641944" y="3877667"/>
            <a:ext cx="3457152" cy="3003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a:defRPr/>
            </a:pPr>
            <a:r>
              <a:rPr lang="en-US" spc="300">
                <a:solidFill>
                  <a:srgbClr val="000000"/>
                </a:solidFill>
                <a:latin typeface="Century Gothic" panose="020B0502020202020204" pitchFamily="34" charset="0"/>
              </a:rPr>
              <a:t>SOCIAL POST COPY OPTIONS</a:t>
            </a:r>
          </a:p>
        </p:txBody>
      </p:sp>
      <p:cxnSp>
        <p:nvCxnSpPr>
          <p:cNvPr id="30" name="Straight Connector 29">
            <a:extLst>
              <a:ext uri="{FF2B5EF4-FFF2-40B4-BE49-F238E27FC236}">
                <a16:creationId xmlns:a16="http://schemas.microsoft.com/office/drawing/2014/main" id="{A8B328EB-E05C-5743-860D-E2AE5C93899A}"/>
              </a:ext>
            </a:extLst>
          </p:cNvPr>
          <p:cNvCxnSpPr>
            <a:cxnSpLocks/>
          </p:cNvCxnSpPr>
          <p:nvPr/>
        </p:nvCxnSpPr>
        <p:spPr>
          <a:xfrm>
            <a:off x="3674599" y="4262105"/>
            <a:ext cx="2805795" cy="0"/>
          </a:xfrm>
          <a:prstGeom prst="line">
            <a:avLst/>
          </a:prstGeom>
          <a:ln w="12700"/>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CA956773-F63E-8A48-8C5B-6419511503EC}"/>
              </a:ext>
            </a:extLst>
          </p:cNvPr>
          <p:cNvPicPr>
            <a:picLocks noChangeAspect="1"/>
          </p:cNvPicPr>
          <p:nvPr/>
        </p:nvPicPr>
        <p:blipFill>
          <a:blip r:embed="rId2"/>
          <a:srcRect/>
          <a:stretch/>
        </p:blipFill>
        <p:spPr>
          <a:xfrm>
            <a:off x="6117684" y="2556195"/>
            <a:ext cx="2662505" cy="1065002"/>
          </a:xfrm>
          <a:prstGeom prst="rect">
            <a:avLst/>
          </a:prstGeom>
        </p:spPr>
      </p:pic>
      <p:pic>
        <p:nvPicPr>
          <p:cNvPr id="32" name="Picture 31">
            <a:extLst>
              <a:ext uri="{FF2B5EF4-FFF2-40B4-BE49-F238E27FC236}">
                <a16:creationId xmlns:a16="http://schemas.microsoft.com/office/drawing/2014/main" id="{5FB1F1C5-5E4E-D14D-AE81-F24E38981381}"/>
              </a:ext>
            </a:extLst>
          </p:cNvPr>
          <p:cNvPicPr>
            <a:picLocks noChangeAspect="1"/>
          </p:cNvPicPr>
          <p:nvPr/>
        </p:nvPicPr>
        <p:blipFill>
          <a:blip r:embed="rId3"/>
          <a:srcRect/>
          <a:stretch/>
        </p:blipFill>
        <p:spPr>
          <a:xfrm>
            <a:off x="3666125" y="1251433"/>
            <a:ext cx="2243108" cy="2243108"/>
          </a:xfrm>
          <a:prstGeom prst="rect">
            <a:avLst/>
          </a:prstGeom>
        </p:spPr>
      </p:pic>
      <p:sp>
        <p:nvSpPr>
          <p:cNvPr id="33" name="Rectangle 32">
            <a:extLst>
              <a:ext uri="{FF2B5EF4-FFF2-40B4-BE49-F238E27FC236}">
                <a16:creationId xmlns:a16="http://schemas.microsoft.com/office/drawing/2014/main" id="{E023CE59-7FAF-AA46-8377-A33B6BFDDC43}"/>
              </a:ext>
            </a:extLst>
          </p:cNvPr>
          <p:cNvSpPr/>
          <p:nvPr/>
        </p:nvSpPr>
        <p:spPr>
          <a:xfrm>
            <a:off x="890954" y="6439065"/>
            <a:ext cx="6886574" cy="246221"/>
          </a:xfrm>
          <a:prstGeom prst="rect">
            <a:avLst/>
          </a:prstGeom>
        </p:spPr>
        <p:txBody>
          <a:bodyPr wrap="square" anchor="t">
            <a:spAutoFit/>
          </a:bodyPr>
          <a:lstStyle/>
          <a:p>
            <a:pPr algn="ctr">
              <a:defRPr/>
            </a:pPr>
            <a:r>
              <a:rPr lang="en-US" sz="1000" b="1" spc="100" dirty="0">
                <a:solidFill>
                  <a:srgbClr val="000000"/>
                </a:solidFill>
                <a:latin typeface="Times New Roman"/>
                <a:cs typeface="Times New Roman"/>
              </a:rPr>
              <a:t>Call to Action Options: </a:t>
            </a:r>
            <a:r>
              <a:rPr lang="en-US" sz="1000" spc="100" dirty="0">
                <a:solidFill>
                  <a:srgbClr val="000000"/>
                </a:solidFill>
                <a:latin typeface="Times New Roman"/>
                <a:cs typeface="Times New Roman"/>
              </a:rPr>
              <a:t>Shop Now, Save Now, Learn More</a:t>
            </a:r>
            <a:endParaRPr lang="en-US" sz="1000" spc="100" dirty="0">
              <a:solidFill>
                <a:srgbClr val="000000"/>
              </a:solidFill>
              <a:latin typeface="Times New Roman" panose="02020603050405020304" pitchFamily="18" charset="0"/>
            </a:endParaRPr>
          </a:p>
        </p:txBody>
      </p:sp>
      <p:pic>
        <p:nvPicPr>
          <p:cNvPr id="34" name="Picture 33">
            <a:extLst>
              <a:ext uri="{FF2B5EF4-FFF2-40B4-BE49-F238E27FC236}">
                <a16:creationId xmlns:a16="http://schemas.microsoft.com/office/drawing/2014/main" id="{B3F13D9D-C469-EA47-9E48-0C1E8B9FD734}"/>
              </a:ext>
            </a:extLst>
          </p:cNvPr>
          <p:cNvPicPr>
            <a:picLocks noChangeAspect="1"/>
          </p:cNvPicPr>
          <p:nvPr/>
        </p:nvPicPr>
        <p:blipFill>
          <a:blip r:embed="rId4"/>
          <a:srcRect/>
          <a:stretch/>
        </p:blipFill>
        <p:spPr>
          <a:xfrm>
            <a:off x="6477121" y="1136146"/>
            <a:ext cx="2330912" cy="1219843"/>
          </a:xfrm>
          <a:prstGeom prst="rect">
            <a:avLst/>
          </a:prstGeom>
        </p:spPr>
      </p:pic>
      <p:sp>
        <p:nvSpPr>
          <p:cNvPr id="35" name="Text Placeholder 9">
            <a:extLst>
              <a:ext uri="{FF2B5EF4-FFF2-40B4-BE49-F238E27FC236}">
                <a16:creationId xmlns:a16="http://schemas.microsoft.com/office/drawing/2014/main" id="{C178EC95-68D6-A649-A45E-6E62EB437C6A}"/>
              </a:ext>
            </a:extLst>
          </p:cNvPr>
          <p:cNvSpPr txBox="1">
            <a:spLocks/>
          </p:cNvSpPr>
          <p:nvPr/>
        </p:nvSpPr>
        <p:spPr>
          <a:xfrm>
            <a:off x="7991036" y="2377892"/>
            <a:ext cx="997604" cy="2053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a:ln>
                  <a:noFill/>
                </a:ln>
                <a:solidFill>
                  <a:srgbClr val="000000"/>
                </a:solidFill>
                <a:effectLst/>
                <a:uLnTx/>
                <a:uFillTx/>
                <a:latin typeface="Century Gothic" panose="020B0502020202020204" pitchFamily="34" charset="0"/>
                <a:ea typeface="Baskerville" panose="02020502070401020303" pitchFamily="18" charset="0"/>
                <a:cs typeface="+mn-cs"/>
              </a:rPr>
              <a:t>FACEBOOK</a:t>
            </a:r>
          </a:p>
        </p:txBody>
      </p:sp>
      <p:sp>
        <p:nvSpPr>
          <p:cNvPr id="36" name="Text Placeholder 9">
            <a:extLst>
              <a:ext uri="{FF2B5EF4-FFF2-40B4-BE49-F238E27FC236}">
                <a16:creationId xmlns:a16="http://schemas.microsoft.com/office/drawing/2014/main" id="{757A6BBB-FA4B-8E45-BDB6-8DE5BAA3ADB8}"/>
              </a:ext>
            </a:extLst>
          </p:cNvPr>
          <p:cNvSpPr txBox="1">
            <a:spLocks/>
          </p:cNvSpPr>
          <p:nvPr/>
        </p:nvSpPr>
        <p:spPr>
          <a:xfrm>
            <a:off x="221596" y="5972921"/>
            <a:ext cx="997604" cy="2053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a:ln>
                  <a:noFill/>
                </a:ln>
                <a:solidFill>
                  <a:srgbClr val="000000"/>
                </a:solidFill>
                <a:effectLst/>
                <a:uLnTx/>
                <a:uFillTx/>
                <a:latin typeface="Century Gothic" panose="020B0502020202020204" pitchFamily="34" charset="0"/>
                <a:ea typeface="Baskerville" panose="02020502070401020303" pitchFamily="18" charset="0"/>
                <a:cs typeface="+mn-cs"/>
              </a:rPr>
              <a:t>FACEBOOK</a:t>
            </a:r>
          </a:p>
        </p:txBody>
      </p:sp>
      <p:pic>
        <p:nvPicPr>
          <p:cNvPr id="37" name="Picture 8">
            <a:extLst>
              <a:ext uri="{FF2B5EF4-FFF2-40B4-BE49-F238E27FC236}">
                <a16:creationId xmlns:a16="http://schemas.microsoft.com/office/drawing/2014/main" id="{03FD753B-F67D-EB48-8BB3-2ECD068FF905}"/>
              </a:ext>
            </a:extLst>
          </p:cNvPr>
          <p:cNvPicPr>
            <a:picLocks noChangeAspect="1"/>
          </p:cNvPicPr>
          <p:nvPr/>
        </p:nvPicPr>
        <p:blipFill>
          <a:blip r:embed="rId5"/>
          <a:srcRect/>
          <a:stretch/>
        </p:blipFill>
        <p:spPr>
          <a:xfrm>
            <a:off x="285161" y="2440341"/>
            <a:ext cx="2938298" cy="3490653"/>
          </a:xfrm>
          <a:prstGeom prst="rect">
            <a:avLst/>
          </a:prstGeom>
        </p:spPr>
      </p:pic>
      <p:pic>
        <p:nvPicPr>
          <p:cNvPr id="20" name="Picture 19">
            <a:extLst>
              <a:ext uri="{FF2B5EF4-FFF2-40B4-BE49-F238E27FC236}">
                <a16:creationId xmlns:a16="http://schemas.microsoft.com/office/drawing/2014/main" id="{0F4F4A89-C518-E14D-ABEE-037EAFADE2CB}"/>
              </a:ext>
            </a:extLst>
          </p:cNvPr>
          <p:cNvPicPr>
            <a:picLocks noChangeAspect="1"/>
          </p:cNvPicPr>
          <p:nvPr/>
        </p:nvPicPr>
        <p:blipFill>
          <a:blip r:embed="rId4"/>
          <a:srcRect/>
          <a:stretch/>
        </p:blipFill>
        <p:spPr>
          <a:xfrm>
            <a:off x="413206" y="3356731"/>
            <a:ext cx="2664024" cy="1394173"/>
          </a:xfrm>
          <a:prstGeom prst="rect">
            <a:avLst/>
          </a:prstGeom>
        </p:spPr>
      </p:pic>
    </p:spTree>
    <p:extLst>
      <p:ext uri="{BB962C8B-B14F-4D97-AF65-F5344CB8AC3E}">
        <p14:creationId xmlns:p14="http://schemas.microsoft.com/office/powerpoint/2010/main" val="3653291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B050"/>
                </a:solidFill>
              </a:rPr>
              <a:t>Digital Copy and CTA Options</a:t>
            </a:r>
          </a:p>
        </p:txBody>
      </p:sp>
      <p:sp>
        <p:nvSpPr>
          <p:cNvPr id="2" name="Slide Number Placeholder 1"/>
          <p:cNvSpPr>
            <a:spLocks noGrp="1"/>
          </p:cNvSpPr>
          <p:nvPr>
            <p:ph type="sldNum" sz="quarter" idx="4"/>
          </p:nvPr>
        </p:nvSpPr>
        <p:spPr/>
        <p:txBody>
          <a:bodyPr/>
          <a:lstStyle/>
          <a:p>
            <a:fld id="{E42818A4-EDD2-5D4F-AD8C-577F664D0182}" type="slidenum">
              <a:rPr lang="en-US" smtClean="0"/>
              <a:t>7</a:t>
            </a:fld>
            <a:endParaRPr lang="en-US"/>
          </a:p>
        </p:txBody>
      </p:sp>
      <p:sp>
        <p:nvSpPr>
          <p:cNvPr id="20" name="Title 1">
            <a:extLst>
              <a:ext uri="{FF2B5EF4-FFF2-40B4-BE49-F238E27FC236}">
                <a16:creationId xmlns:a16="http://schemas.microsoft.com/office/drawing/2014/main" id="{8E7C783A-7E99-3E46-A29B-D8F396B51ADE}"/>
              </a:ext>
            </a:extLst>
          </p:cNvPr>
          <p:cNvSpPr txBox="1">
            <a:spLocks/>
          </p:cNvSpPr>
          <p:nvPr/>
        </p:nvSpPr>
        <p:spPr>
          <a:xfrm>
            <a:off x="423023" y="731818"/>
            <a:ext cx="4257675" cy="571501"/>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lvl="0">
              <a:defRPr/>
            </a:pPr>
            <a:r>
              <a:rPr lang="en-US" sz="900" spc="225" dirty="0">
                <a:solidFill>
                  <a:srgbClr val="000000"/>
                </a:solidFill>
                <a:latin typeface="Century Gothic" panose="020B0502020202020204" pitchFamily="34" charset="0"/>
              </a:rPr>
              <a:t>ALT DIGITAL CTA OPTIONS</a:t>
            </a:r>
          </a:p>
        </p:txBody>
      </p:sp>
      <p:cxnSp>
        <p:nvCxnSpPr>
          <p:cNvPr id="21" name="Straight Connector 20">
            <a:extLst>
              <a:ext uri="{FF2B5EF4-FFF2-40B4-BE49-F238E27FC236}">
                <a16:creationId xmlns:a16="http://schemas.microsoft.com/office/drawing/2014/main" id="{3567FBA7-078F-5248-8314-CA1FBE96168D}"/>
              </a:ext>
            </a:extLst>
          </p:cNvPr>
          <p:cNvCxnSpPr>
            <a:cxnSpLocks/>
          </p:cNvCxnSpPr>
          <p:nvPr/>
        </p:nvCxnSpPr>
        <p:spPr>
          <a:xfrm>
            <a:off x="447514" y="1463444"/>
            <a:ext cx="3282043" cy="0"/>
          </a:xfrm>
          <a:prstGeom prst="line">
            <a:avLst/>
          </a:prstGeom>
          <a:ln w="127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DB8FAAE-71F1-194F-A115-23DEB93C581B}"/>
              </a:ext>
            </a:extLst>
          </p:cNvPr>
          <p:cNvSpPr txBox="1"/>
          <p:nvPr/>
        </p:nvSpPr>
        <p:spPr>
          <a:xfrm>
            <a:off x="423023" y="1498348"/>
            <a:ext cx="4024991" cy="1815882"/>
          </a:xfrm>
          <a:prstGeom prst="rect">
            <a:avLst/>
          </a:prstGeom>
          <a:noFill/>
        </p:spPr>
        <p:txBody>
          <a:bodyPr wrap="square" rtlCol="0" anchor="t">
            <a:spAutoFit/>
          </a:bodyPr>
          <a:lstStyle/>
          <a:p>
            <a:r>
              <a:rPr lang="en-US" sz="1400" b="1" dirty="0">
                <a:latin typeface="Times New Roman"/>
                <a:cs typeface="Times New Roman"/>
              </a:rPr>
              <a:t>Learn More, Shop Now or Save Now CTA Options:</a:t>
            </a:r>
          </a:p>
          <a:p>
            <a:pPr marL="285750" indent="-285750">
              <a:buFont typeface="Arial"/>
              <a:buChar char="•"/>
            </a:pPr>
            <a:r>
              <a:rPr lang="en-US" sz="1400" dirty="0">
                <a:latin typeface="Times New Roman"/>
                <a:cs typeface="Times New Roman"/>
              </a:rPr>
              <a:t>Link to the product page on the retailer's website for product information (CTA: Learn More).</a:t>
            </a:r>
          </a:p>
          <a:p>
            <a:pPr marL="285750" indent="-285750">
              <a:buFont typeface="Arial"/>
              <a:buChar char="•"/>
            </a:pPr>
            <a:r>
              <a:rPr lang="en-US" sz="1400" dirty="0">
                <a:latin typeface="Times New Roman"/>
                <a:cs typeface="Times New Roman"/>
              </a:rPr>
              <a:t>Link to the product page on the retailer's website to add to cart if they have this capability (CTA: Shop Now). </a:t>
            </a:r>
            <a:endParaRPr lang="en-US" sz="1400" dirty="0">
              <a:latin typeface="Times New Roman" panose="02020603050405020304" pitchFamily="18" charset="0"/>
              <a:cs typeface="Times New Roman" panose="02020603050405020304" pitchFamily="18" charset="0"/>
            </a:endParaRPr>
          </a:p>
          <a:p>
            <a:pPr marL="285750" indent="-285750">
              <a:buFont typeface="Arial"/>
              <a:buChar char="•"/>
            </a:pPr>
            <a:r>
              <a:rPr lang="en-US" sz="1400" dirty="0">
                <a:latin typeface="Times New Roman"/>
                <a:cs typeface="Times New Roman"/>
              </a:rPr>
              <a:t>Link to a coupon or offer (CTA: Save Now).</a:t>
            </a:r>
          </a:p>
        </p:txBody>
      </p:sp>
      <p:sp>
        <p:nvSpPr>
          <p:cNvPr id="23" name="Text Placeholder 9">
            <a:extLst>
              <a:ext uri="{FF2B5EF4-FFF2-40B4-BE49-F238E27FC236}">
                <a16:creationId xmlns:a16="http://schemas.microsoft.com/office/drawing/2014/main" id="{2DA71A0C-DA7A-4842-808A-DEEE45E85339}"/>
              </a:ext>
            </a:extLst>
          </p:cNvPr>
          <p:cNvSpPr txBox="1">
            <a:spLocks/>
          </p:cNvSpPr>
          <p:nvPr/>
        </p:nvSpPr>
        <p:spPr>
          <a:xfrm>
            <a:off x="2322821" y="5591552"/>
            <a:ext cx="1505107"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300 x 250</a:t>
            </a:r>
            <a:br>
              <a:rPr lang="en-US" dirty="0">
                <a:latin typeface="Century Gothic" panose="020B0502020202020204" pitchFamily="34" charset="0"/>
              </a:rPr>
            </a:br>
            <a:r>
              <a:rPr lang="en-US" dirty="0">
                <a:latin typeface="Century Gothic" panose="020B0502020202020204" pitchFamily="34" charset="0"/>
              </a:rPr>
              <a:t>LEARN MORE</a:t>
            </a:r>
          </a:p>
        </p:txBody>
      </p:sp>
      <p:pic>
        <p:nvPicPr>
          <p:cNvPr id="24" name="Picture 23">
            <a:extLst>
              <a:ext uri="{FF2B5EF4-FFF2-40B4-BE49-F238E27FC236}">
                <a16:creationId xmlns:a16="http://schemas.microsoft.com/office/drawing/2014/main" id="{0B399212-25A3-5C40-BF8D-A65F38B02890}"/>
              </a:ext>
            </a:extLst>
          </p:cNvPr>
          <p:cNvPicPr>
            <a:picLocks noChangeAspect="1"/>
          </p:cNvPicPr>
          <p:nvPr/>
        </p:nvPicPr>
        <p:blipFill>
          <a:blip r:embed="rId2"/>
          <a:srcRect/>
          <a:stretch/>
        </p:blipFill>
        <p:spPr>
          <a:xfrm>
            <a:off x="444572" y="3292015"/>
            <a:ext cx="2723430" cy="2269525"/>
          </a:xfrm>
          <a:prstGeom prst="rect">
            <a:avLst/>
          </a:prstGeom>
        </p:spPr>
      </p:pic>
      <p:sp>
        <p:nvSpPr>
          <p:cNvPr id="25" name="Text Placeholder 9">
            <a:extLst>
              <a:ext uri="{FF2B5EF4-FFF2-40B4-BE49-F238E27FC236}">
                <a16:creationId xmlns:a16="http://schemas.microsoft.com/office/drawing/2014/main" id="{571EBAA1-8B47-B144-8996-EBEE627DAAEF}"/>
              </a:ext>
            </a:extLst>
          </p:cNvPr>
          <p:cNvSpPr txBox="1">
            <a:spLocks/>
          </p:cNvSpPr>
          <p:nvPr/>
        </p:nvSpPr>
        <p:spPr>
          <a:xfrm>
            <a:off x="5133754" y="5591552"/>
            <a:ext cx="1505107"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latin typeface="Century Gothic" panose="020B0502020202020204" pitchFamily="34" charset="0"/>
              </a:rPr>
              <a:t>300 x 250</a:t>
            </a:r>
            <a:br>
              <a:rPr lang="en-US">
                <a:latin typeface="Century Gothic" panose="020B0502020202020204" pitchFamily="34" charset="0"/>
              </a:rPr>
            </a:br>
            <a:r>
              <a:rPr lang="en-US">
                <a:latin typeface="Century Gothic" panose="020B0502020202020204" pitchFamily="34" charset="0"/>
              </a:rPr>
              <a:t>SAVE NOW</a:t>
            </a:r>
          </a:p>
        </p:txBody>
      </p:sp>
      <p:pic>
        <p:nvPicPr>
          <p:cNvPr id="26" name="Picture 25">
            <a:extLst>
              <a:ext uri="{FF2B5EF4-FFF2-40B4-BE49-F238E27FC236}">
                <a16:creationId xmlns:a16="http://schemas.microsoft.com/office/drawing/2014/main" id="{EC03C6A3-2386-4745-9B3F-CB3F08725B05}"/>
              </a:ext>
            </a:extLst>
          </p:cNvPr>
          <p:cNvPicPr>
            <a:picLocks noChangeAspect="1"/>
          </p:cNvPicPr>
          <p:nvPr/>
        </p:nvPicPr>
        <p:blipFill>
          <a:blip r:embed="rId3"/>
          <a:srcRect/>
          <a:stretch/>
        </p:blipFill>
        <p:spPr>
          <a:xfrm>
            <a:off x="3255505" y="3292015"/>
            <a:ext cx="2723430" cy="2269525"/>
          </a:xfrm>
          <a:prstGeom prst="rect">
            <a:avLst/>
          </a:prstGeom>
        </p:spPr>
      </p:pic>
      <p:sp>
        <p:nvSpPr>
          <p:cNvPr id="27" name="Text Placeholder 9">
            <a:extLst>
              <a:ext uri="{FF2B5EF4-FFF2-40B4-BE49-F238E27FC236}">
                <a16:creationId xmlns:a16="http://schemas.microsoft.com/office/drawing/2014/main" id="{5E00C01E-3A44-E345-8A3E-8CE4E46D7FF9}"/>
              </a:ext>
            </a:extLst>
          </p:cNvPr>
          <p:cNvSpPr txBox="1">
            <a:spLocks/>
          </p:cNvSpPr>
          <p:nvPr/>
        </p:nvSpPr>
        <p:spPr>
          <a:xfrm>
            <a:off x="7944687" y="5591552"/>
            <a:ext cx="1505107"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Bold"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Bold"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Bold"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Bold"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300 x 250</a:t>
            </a:r>
            <a:br>
              <a:rPr lang="en-US" dirty="0">
                <a:latin typeface="Century Gothic" panose="020B0502020202020204" pitchFamily="34" charset="0"/>
              </a:rPr>
            </a:br>
            <a:r>
              <a:rPr lang="en-US" dirty="0">
                <a:latin typeface="Century Gothic" panose="020B0502020202020204" pitchFamily="34" charset="0"/>
              </a:rPr>
              <a:t>SHOP NOW</a:t>
            </a:r>
          </a:p>
        </p:txBody>
      </p:sp>
      <p:pic>
        <p:nvPicPr>
          <p:cNvPr id="28" name="Picture 27">
            <a:extLst>
              <a:ext uri="{FF2B5EF4-FFF2-40B4-BE49-F238E27FC236}">
                <a16:creationId xmlns:a16="http://schemas.microsoft.com/office/drawing/2014/main" id="{ECEBEDC0-626B-154C-B9EF-DA0BB8DC0D34}"/>
              </a:ext>
            </a:extLst>
          </p:cNvPr>
          <p:cNvPicPr>
            <a:picLocks noChangeAspect="1"/>
          </p:cNvPicPr>
          <p:nvPr/>
        </p:nvPicPr>
        <p:blipFill>
          <a:blip r:embed="rId4"/>
          <a:srcRect/>
          <a:stretch/>
        </p:blipFill>
        <p:spPr>
          <a:xfrm>
            <a:off x="6066438" y="3292015"/>
            <a:ext cx="2723430" cy="2269525"/>
          </a:xfrm>
          <a:prstGeom prst="rect">
            <a:avLst/>
          </a:prstGeom>
        </p:spPr>
      </p:pic>
      <p:sp>
        <p:nvSpPr>
          <p:cNvPr id="14" name="Title 1">
            <a:extLst>
              <a:ext uri="{FF2B5EF4-FFF2-40B4-BE49-F238E27FC236}">
                <a16:creationId xmlns:a16="http://schemas.microsoft.com/office/drawing/2014/main" id="{082B2291-AD7C-9640-AA2B-8E0FDA02E395}"/>
              </a:ext>
            </a:extLst>
          </p:cNvPr>
          <p:cNvSpPr txBox="1">
            <a:spLocks/>
          </p:cNvSpPr>
          <p:nvPr/>
        </p:nvSpPr>
        <p:spPr>
          <a:xfrm>
            <a:off x="4550739" y="729235"/>
            <a:ext cx="4257675" cy="571501"/>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lvl="0">
              <a:defRPr/>
            </a:pPr>
            <a:r>
              <a:rPr lang="en-US" sz="900" spc="225" dirty="0">
                <a:solidFill>
                  <a:srgbClr val="000000"/>
                </a:solidFill>
                <a:latin typeface="Century Gothic" panose="020B0502020202020204" pitchFamily="34" charset="0"/>
              </a:rPr>
              <a:t>ALT COPY OPTIONS</a:t>
            </a:r>
          </a:p>
        </p:txBody>
      </p:sp>
      <p:cxnSp>
        <p:nvCxnSpPr>
          <p:cNvPr id="15" name="Straight Connector 14">
            <a:extLst>
              <a:ext uri="{FF2B5EF4-FFF2-40B4-BE49-F238E27FC236}">
                <a16:creationId xmlns:a16="http://schemas.microsoft.com/office/drawing/2014/main" id="{8D9DD5E5-AC82-374F-9043-6E72DE5004A2}"/>
              </a:ext>
            </a:extLst>
          </p:cNvPr>
          <p:cNvCxnSpPr>
            <a:cxnSpLocks/>
          </p:cNvCxnSpPr>
          <p:nvPr/>
        </p:nvCxnSpPr>
        <p:spPr>
          <a:xfrm>
            <a:off x="4575230" y="1460861"/>
            <a:ext cx="3282043" cy="0"/>
          </a:xfrm>
          <a:prstGeom prst="line">
            <a:avLst/>
          </a:prstGeom>
          <a:ln w="1270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82F1534E-19DF-774A-A35C-B56DCE834681}"/>
              </a:ext>
            </a:extLst>
          </p:cNvPr>
          <p:cNvSpPr txBox="1"/>
          <p:nvPr/>
        </p:nvSpPr>
        <p:spPr>
          <a:xfrm>
            <a:off x="4550739" y="1495765"/>
            <a:ext cx="4221302" cy="954107"/>
          </a:xfrm>
          <a:prstGeom prst="rect">
            <a:avLst/>
          </a:prstGeom>
          <a:noFill/>
        </p:spPr>
        <p:txBody>
          <a:bodyPr wrap="square" rtlCol="0" anchor="t">
            <a:spAutoFit/>
          </a:bodyPr>
          <a:lstStyle/>
          <a:p>
            <a:r>
              <a:rPr lang="en-US" sz="1400" b="1" dirty="0">
                <a:latin typeface="Times New Roman"/>
                <a:cs typeface="Times New Roman"/>
              </a:rPr>
              <a:t>Alt headline options for Circulars, Banners, and Social Creative:</a:t>
            </a:r>
          </a:p>
          <a:p>
            <a:pPr marL="285750" indent="-285750">
              <a:buFont typeface="Arial"/>
              <a:buChar char="•"/>
            </a:pPr>
            <a:r>
              <a:rPr lang="en-US" sz="1400" dirty="0">
                <a:latin typeface="Times New Roman"/>
                <a:cs typeface="Times New Roman"/>
              </a:rPr>
              <a:t>“</a:t>
            </a:r>
            <a:r>
              <a:rPr lang="en-US" sz="1400" dirty="0">
                <a:latin typeface="Times New Roman" panose="02020603050405020304" pitchFamily="18" charset="0"/>
                <a:cs typeface="Times New Roman" panose="02020603050405020304" pitchFamily="18" charset="0"/>
              </a:rPr>
              <a:t>Delightfully crispy thin crust. All the right ingredients.”</a:t>
            </a:r>
          </a:p>
        </p:txBody>
      </p:sp>
    </p:spTree>
    <p:extLst>
      <p:ext uri="{BB962C8B-B14F-4D97-AF65-F5344CB8AC3E}">
        <p14:creationId xmlns:p14="http://schemas.microsoft.com/office/powerpoint/2010/main" val="2128776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pshot_x0020_Department xmlns="9024903b-9b12-4bc4-984c-b8b2ca408b41" xsi:nil="true"/>
    <Upshot_x0020_Document_x0020_Type xmlns="9024903b-9b12-4bc4-984c-b8b2ca408b41" xsi:nil="true"/>
    <Job_x0020_Number xmlns="9024903b-9b12-4bc4-984c-b8b2ca408b4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050CB32DC5DC42B8B91E1AF4BA9755" ma:contentTypeVersion="20" ma:contentTypeDescription="Create a new document." ma:contentTypeScope="" ma:versionID="f64716c64252541a3cd361e559bd871c">
  <xsd:schema xmlns:xsd="http://www.w3.org/2001/XMLSchema" xmlns:xs="http://www.w3.org/2001/XMLSchema" xmlns:p="http://schemas.microsoft.com/office/2006/metadata/properties" xmlns:ns2="9024903b-9b12-4bc4-984c-b8b2ca408b41" xmlns:ns3="5f69cc24-1ef4-4f77-a094-0c1d23b535e0" targetNamespace="http://schemas.microsoft.com/office/2006/metadata/properties" ma:root="true" ma:fieldsID="4467775ae010e65db3632ce83170710f" ns2:_="" ns3:_="">
    <xsd:import namespace="9024903b-9b12-4bc4-984c-b8b2ca408b41"/>
    <xsd:import namespace="5f69cc24-1ef4-4f77-a094-0c1d23b535e0"/>
    <xsd:element name="properties">
      <xsd:complexType>
        <xsd:sequence>
          <xsd:element name="documentManagement">
            <xsd:complexType>
              <xsd:all>
                <xsd:element ref="ns2:Upshot_x0020_Document_x0020_Type" minOccurs="0"/>
                <xsd:element ref="ns2:Job_x0020_Number" minOccurs="0"/>
                <xsd:element ref="ns2:Upshot_x0020_Department" minOccurs="0"/>
                <xsd:element ref="ns3:MediaServiceMetadata" minOccurs="0"/>
                <xsd:element ref="ns3:MediaServiceFastMetadata" minOccurs="0"/>
                <xsd:element ref="ns3:Job_x0020_Number_x003a_Job_x0020_Description" minOccurs="0"/>
                <xsd:element ref="ns3:Job_x0020_Number_x003a_Client"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4903b-9b12-4bc4-984c-b8b2ca408b41" elementFormDefault="qualified">
    <xsd:import namespace="http://schemas.microsoft.com/office/2006/documentManagement/types"/>
    <xsd:import namespace="http://schemas.microsoft.com/office/infopath/2007/PartnerControls"/>
    <xsd:element name="Upshot_x0020_Document_x0020_Type" ma:index="2" nillable="true" ma:displayName="Upshot Document Type" ma:list="{7726186a-3199-4e7a-8822-d07f2d0c4d80}" ma:internalName="Upshot_x0020_Document_x0020_Type" ma:showField="Title" ma:web="9024903b-9b12-4bc4-984c-b8b2ca408b41">
      <xsd:simpleType>
        <xsd:restriction base="dms:Lookup"/>
      </xsd:simpleType>
    </xsd:element>
    <xsd:element name="Job_x0020_Number" ma:index="3" nillable="true" ma:displayName="Job Number" ma:list="{dfd5c535-38f1-4c60-ba59-faf9daa5fd97}" ma:internalName="Job_x0020_Number" ma:readOnly="false" ma:showField="Title" ma:web="9024903b-9b12-4bc4-984c-b8b2ca408b41">
      <xsd:simpleType>
        <xsd:restriction base="dms:Lookup"/>
      </xsd:simpleType>
    </xsd:element>
    <xsd:element name="Upshot_x0020_Department" ma:index="4" nillable="true" ma:displayName="Upshot Department" ma:list="{63a83ff0-edd0-4f65-8b98-f83399290455}" ma:internalName="Upshot_x0020_Department" ma:showField="Title" ma:web="9024903b-9b12-4bc4-984c-b8b2ca408b41">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5f69cc24-1ef4-4f77-a094-0c1d23b535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Job_x0020_Number_x003a_Job_x0020_Description" ma:index="10" nillable="true" ma:displayName="Job Description" ma:list="{dfd5c535-38f1-4c60-ba59-faf9daa5fd97}" ma:internalName="Job_x0020_Number_x003a_Job_x0020_Description" ma:readOnly="true" ma:showField="Job_x0020_Description" ma:web="9024903b-9b12-4bc4-984c-b8b2ca408b41">
      <xsd:simpleType>
        <xsd:restriction base="dms:Lookup"/>
      </xsd:simpleType>
    </xsd:element>
    <xsd:element name="Job_x0020_Number_x003a_Client" ma:index="11" nillable="true" ma:displayName="Client" ma:list="{dfd5c535-38f1-4c60-ba59-faf9daa5fd97}" ma:internalName="Job_x0020_Number_x003a_Client" ma:readOnly="true" ma:showField="Client" ma:web="9024903b-9b12-4bc4-984c-b8b2ca408b41">
      <xsd:simpleType>
        <xsd:restriction base="dms:Lookup"/>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6F8EA9-32D8-4417-8527-CA47F02FB6D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82b1c85-42af-4c10-aa63-b09def28789c"/>
    <ds:schemaRef ds:uri="http://www.w3.org/XML/1998/namespace"/>
    <ds:schemaRef ds:uri="http://purl.org/dc/dcmitype/"/>
    <ds:schemaRef ds:uri="9024903b-9b12-4bc4-984c-b8b2ca408b41"/>
  </ds:schemaRefs>
</ds:datastoreItem>
</file>

<file path=customXml/itemProps2.xml><?xml version="1.0" encoding="utf-8"?>
<ds:datastoreItem xmlns:ds="http://schemas.openxmlformats.org/officeDocument/2006/customXml" ds:itemID="{9DDD0F82-26E2-4AAE-9B7E-159134F21C5D}">
  <ds:schemaRefs>
    <ds:schemaRef ds:uri="http://schemas.microsoft.com/sharepoint/v3/contenttype/forms"/>
  </ds:schemaRefs>
</ds:datastoreItem>
</file>

<file path=customXml/itemProps3.xml><?xml version="1.0" encoding="utf-8"?>
<ds:datastoreItem xmlns:ds="http://schemas.openxmlformats.org/officeDocument/2006/customXml" ds:itemID="{EB5E0F95-6D3E-45A2-8ED3-EBBAA63E29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24903b-9b12-4bc4-984c-b8b2ca408b41"/>
    <ds:schemaRef ds:uri="5f69cc24-1ef4-4f77-a094-0c1d23b535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1233</TotalTime>
  <Words>690</Words>
  <Application>Microsoft Macintosh PowerPoint</Application>
  <PresentationFormat>On-screen Show (4:3)</PresentationFormat>
  <Paragraphs>86</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Adobe Caslon Pro Bold</vt:lpstr>
      <vt:lpstr>Arial</vt:lpstr>
      <vt:lpstr>Calibri</vt:lpstr>
      <vt:lpstr>Century Gothic</vt:lpstr>
      <vt:lpstr>Times New Roman</vt:lpstr>
      <vt:lpstr>Office Theme</vt:lpstr>
      <vt:lpstr>Thin Crust Marketing Kit</vt:lpstr>
      <vt:lpstr>Marketing Kit Guidelines</vt:lpstr>
      <vt:lpstr>Thin Crust Marketing Kit</vt:lpstr>
      <vt:lpstr>Circular Ads</vt:lpstr>
      <vt:lpstr>Digital Banners</vt:lpstr>
      <vt:lpstr>Social Media</vt:lpstr>
      <vt:lpstr>Digital Copy and CTA Options</vt:lpstr>
    </vt:vector>
  </TitlesOfParts>
  <Company>The Schwan Food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Helmke</dc:creator>
  <cp:lastModifiedBy>Tanya Larson</cp:lastModifiedBy>
  <cp:revision>78</cp:revision>
  <dcterms:created xsi:type="dcterms:W3CDTF">2018-04-14T17:11:24Z</dcterms:created>
  <dcterms:modified xsi:type="dcterms:W3CDTF">2021-03-25T14:19:38Z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0x010100E9050CB32DC5DC42B8B91E1AF4BA9755</vt:lpwstr>
  </property>
</Properties>
</file>