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66" r:id="rId5"/>
    <p:sldId id="269" r:id="rId6"/>
    <p:sldId id="270" r:id="rId7"/>
    <p:sldId id="268" r:id="rId8"/>
    <p:sldId id="274" r:id="rId9"/>
    <p:sldId id="275" r:id="rId10"/>
    <p:sldId id="27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a Bundt" initials="CB" lastIdx="6" clrIdx="0">
    <p:extLst>
      <p:ext uri="{19B8F6BF-5375-455C-9EA6-DF929625EA0E}">
        <p15:presenceInfo xmlns:p15="http://schemas.microsoft.com/office/powerpoint/2012/main" userId="S::Christa.Bundt@schwans.com::64f044ed-5958-44b0-a39d-bdb922abe6b3" providerId="AD"/>
      </p:ext>
    </p:extLst>
  </p:cmAuthor>
  <p:cmAuthor id="2" name="507661" initials="5" lastIdx="2" clrIdx="1">
    <p:extLst>
      <p:ext uri="{19B8F6BF-5375-455C-9EA6-DF929625EA0E}">
        <p15:presenceInfo xmlns:p15="http://schemas.microsoft.com/office/powerpoint/2012/main" userId="50766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03" autoAdjust="0"/>
    <p:restoredTop sz="95491" autoAdjust="0"/>
  </p:normalViewPr>
  <p:slideViewPr>
    <p:cSldViewPr snapToGrid="0">
      <p:cViewPr varScale="1">
        <p:scale>
          <a:sx n="128" d="100"/>
          <a:sy n="128" d="100"/>
        </p:scale>
        <p:origin x="212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929B0-AD22-BD4C-8DD7-9CBFDE8F56E5}" type="datetimeFigureOut">
              <a:rPr lang="en-US" smtClean="0"/>
              <a:t>3/31/21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DB6F-CD70-3846-978B-49A0DA89A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917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5CB12-42D8-914C-BC73-5EBC4D449147}" type="datetimeFigureOut">
              <a:rPr lang="en-US" smtClean="0"/>
              <a:t>3/31/21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B9488-CDBC-644B-BCC0-29FEE67A8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697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ettyImages-535797280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4" b="10763"/>
          <a:stretch/>
        </p:blipFill>
        <p:spPr>
          <a:xfrm>
            <a:off x="0" y="1005418"/>
            <a:ext cx="9144000" cy="4434415"/>
          </a:xfrm>
          <a:prstGeom prst="rect">
            <a:avLst/>
          </a:prstGeom>
        </p:spPr>
      </p:pic>
      <p:pic>
        <p:nvPicPr>
          <p:cNvPr id="11" name="Picture 10" descr="chlk.png"/>
          <p:cNvPicPr>
            <a:picLocks noChangeAspect="1"/>
          </p:cNvPicPr>
          <p:nvPr userDrawn="1"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3" y="866377"/>
            <a:ext cx="5510288" cy="202539"/>
          </a:xfrm>
          <a:prstGeom prst="rect">
            <a:avLst/>
          </a:prstGeom>
        </p:spPr>
      </p:pic>
      <p:pic>
        <p:nvPicPr>
          <p:cNvPr id="12" name="Picture 11" descr="chlk.png"/>
          <p:cNvPicPr>
            <a:picLocks noChangeAspect="1"/>
          </p:cNvPicPr>
          <p:nvPr userDrawn="1"/>
        </p:nvPicPr>
        <p:blipFill>
          <a:blip r:embed="rId3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61129" y="5373080"/>
            <a:ext cx="7245938" cy="181665"/>
          </a:xfrm>
          <a:prstGeom prst="rect">
            <a:avLst/>
          </a:prstGeom>
        </p:spPr>
      </p:pic>
      <p:pic>
        <p:nvPicPr>
          <p:cNvPr id="13" name="Picture 12" descr="Baroness_StickerPack_618px4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4478997"/>
            <a:ext cx="1309076" cy="1722708"/>
          </a:xfrm>
          <a:prstGeom prst="rect">
            <a:avLst/>
          </a:prstGeom>
        </p:spPr>
      </p:pic>
      <p:pic>
        <p:nvPicPr>
          <p:cNvPr id="14" name="Picture 13" descr="Baroness_StickerPack_618px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97" y="4200769"/>
            <a:ext cx="1439522" cy="1172306"/>
          </a:xfrm>
          <a:prstGeom prst="rect">
            <a:avLst/>
          </a:prstGeom>
        </p:spPr>
      </p:pic>
      <p:pic>
        <p:nvPicPr>
          <p:cNvPr id="15" name="Picture 14" descr="Baroness_StickerPack_618px3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929">
            <a:off x="2799972" y="2500923"/>
            <a:ext cx="2762520" cy="1367692"/>
          </a:xfrm>
          <a:prstGeom prst="rect">
            <a:avLst/>
          </a:prstGeom>
        </p:spPr>
      </p:pic>
      <p:pic>
        <p:nvPicPr>
          <p:cNvPr id="16" name="Picture 15" descr="Baroness_StickerPack_618px47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01" y="234461"/>
            <a:ext cx="3822934" cy="2227386"/>
          </a:xfrm>
          <a:prstGeom prst="rect">
            <a:avLst/>
          </a:prstGeom>
        </p:spPr>
      </p:pic>
      <p:pic>
        <p:nvPicPr>
          <p:cNvPr id="17" name="Picture 16" descr="Baroness_StickerPack_618px35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15" y="2413000"/>
            <a:ext cx="3614616" cy="2891692"/>
          </a:xfrm>
          <a:prstGeom prst="rect">
            <a:avLst/>
          </a:prstGeom>
        </p:spPr>
      </p:pic>
      <p:pic>
        <p:nvPicPr>
          <p:cNvPr id="18" name="Picture 17" descr="Baroness_StickerPack_618px30.pn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5" r="1"/>
          <a:stretch/>
        </p:blipFill>
        <p:spPr>
          <a:xfrm>
            <a:off x="0" y="1701800"/>
            <a:ext cx="2952932" cy="5156200"/>
          </a:xfrm>
          <a:prstGeom prst="rect">
            <a:avLst/>
          </a:prstGeom>
        </p:spPr>
      </p:pic>
      <p:pic>
        <p:nvPicPr>
          <p:cNvPr id="19" name="Picture 18" descr="Red_Baron_Logo_2017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7" y="185078"/>
            <a:ext cx="3862831" cy="15929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2491" y="5620149"/>
            <a:ext cx="5242430" cy="621458"/>
          </a:xfr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99513" y="6223426"/>
            <a:ext cx="5218701" cy="50454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2818A4-EDD2-5D4F-AD8C-577F664D0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31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0"/>
            <a:ext cx="914067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GettyImages-535797280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9" b="15450"/>
          <a:stretch/>
        </p:blipFill>
        <p:spPr>
          <a:xfrm>
            <a:off x="0" y="1693333"/>
            <a:ext cx="9144000" cy="3460750"/>
          </a:xfrm>
          <a:prstGeom prst="rect">
            <a:avLst/>
          </a:prstGeom>
        </p:spPr>
      </p:pic>
      <p:pic>
        <p:nvPicPr>
          <p:cNvPr id="22" name="Picture 21" descr="RED160023_CCPep_Overhead_whole_V2_1952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2" t="7221" r="22342" b="11595"/>
          <a:stretch/>
        </p:blipFill>
        <p:spPr>
          <a:xfrm>
            <a:off x="4274248" y="779129"/>
            <a:ext cx="4469010" cy="4788230"/>
          </a:xfrm>
          <a:prstGeom prst="rect">
            <a:avLst/>
          </a:prstGeom>
        </p:spPr>
      </p:pic>
      <p:pic>
        <p:nvPicPr>
          <p:cNvPr id="25" name="Picture 24" descr="Baroness_StickerPack_618px32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t="28850" r="7505" b="28850"/>
          <a:stretch/>
        </p:blipFill>
        <p:spPr>
          <a:xfrm rot="21134986">
            <a:off x="2218084" y="3879755"/>
            <a:ext cx="3140408" cy="1577474"/>
          </a:xfrm>
          <a:prstGeom prst="rect">
            <a:avLst/>
          </a:prstGeom>
        </p:spPr>
      </p:pic>
      <p:pic>
        <p:nvPicPr>
          <p:cNvPr id="26" name="Picture 25" descr="Baroness_StickerPack_618px4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3" y="1800671"/>
            <a:ext cx="3556002" cy="2071862"/>
          </a:xfrm>
          <a:prstGeom prst="rect">
            <a:avLst/>
          </a:prstGeom>
        </p:spPr>
      </p:pic>
      <p:pic>
        <p:nvPicPr>
          <p:cNvPr id="27" name="Picture 26" descr="Baroness_StickerPack_618px7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76" y="4319628"/>
            <a:ext cx="1439522" cy="1172306"/>
          </a:xfrm>
          <a:prstGeom prst="rect">
            <a:avLst/>
          </a:prstGeom>
        </p:spPr>
      </p:pic>
      <p:pic>
        <p:nvPicPr>
          <p:cNvPr id="28" name="Picture 27" descr="Baroness_StickerPack_618px33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22" y="4855308"/>
            <a:ext cx="1624878" cy="1289538"/>
          </a:xfrm>
          <a:prstGeom prst="rect">
            <a:avLst/>
          </a:prstGeom>
        </p:spPr>
      </p:pic>
      <p:pic>
        <p:nvPicPr>
          <p:cNvPr id="29" name="Picture 28" descr="Red_Baron_Logo_2017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7" y="185078"/>
            <a:ext cx="3862831" cy="1592922"/>
          </a:xfrm>
          <a:prstGeom prst="rect">
            <a:avLst/>
          </a:prstGeom>
        </p:spPr>
      </p:pic>
      <p:pic>
        <p:nvPicPr>
          <p:cNvPr id="12" name="Picture 11" descr="chlk.png"/>
          <p:cNvPicPr>
            <a:picLocks noChangeAspect="1"/>
          </p:cNvPicPr>
          <p:nvPr userDrawn="1"/>
        </p:nvPicPr>
        <p:blipFill>
          <a:blip r:embed="rId9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61129" y="5373080"/>
            <a:ext cx="7245938" cy="181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350" y="5620149"/>
            <a:ext cx="5242430" cy="621458"/>
          </a:xfr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348" y="6223426"/>
            <a:ext cx="5245725" cy="50454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2818A4-EDD2-5D4F-AD8C-577F664D0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54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ettyImages-535797280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9" b="50172"/>
          <a:stretch/>
        </p:blipFill>
        <p:spPr>
          <a:xfrm>
            <a:off x="0" y="-1"/>
            <a:ext cx="9144000" cy="905169"/>
          </a:xfrm>
          <a:prstGeom prst="rect">
            <a:avLst/>
          </a:prstGeom>
        </p:spPr>
      </p:pic>
      <p:pic>
        <p:nvPicPr>
          <p:cNvPr id="8" name="Picture 7" descr="Red_Baron_Logo_201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93" y="82919"/>
            <a:ext cx="1965750" cy="810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22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ettyImages-535797280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9" b="50172"/>
          <a:stretch/>
        </p:blipFill>
        <p:spPr>
          <a:xfrm>
            <a:off x="0" y="-1"/>
            <a:ext cx="9144000" cy="905169"/>
          </a:xfrm>
          <a:prstGeom prst="rect">
            <a:avLst/>
          </a:prstGeom>
        </p:spPr>
      </p:pic>
      <p:pic>
        <p:nvPicPr>
          <p:cNvPr id="14" name="Picture 13" descr="Red_Baron_Logo_201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93" y="82919"/>
            <a:ext cx="1965750" cy="810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326" y="1094308"/>
            <a:ext cx="7727474" cy="54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RED160023_CCPep_Overhead_whole_V2_1952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6" t="715" r="51420" b="8012"/>
          <a:stretch/>
        </p:blipFill>
        <p:spPr>
          <a:xfrm>
            <a:off x="0" y="905168"/>
            <a:ext cx="793750" cy="59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7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ettyImages-535797280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9" b="50172"/>
          <a:stretch/>
        </p:blipFill>
        <p:spPr>
          <a:xfrm>
            <a:off x="0" y="-1"/>
            <a:ext cx="9144000" cy="905169"/>
          </a:xfrm>
          <a:prstGeom prst="rect">
            <a:avLst/>
          </a:prstGeom>
        </p:spPr>
      </p:pic>
      <p:pic>
        <p:nvPicPr>
          <p:cNvPr id="10" name="Picture 9" descr="Red_Baron_Logo_201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93" y="82919"/>
            <a:ext cx="1965750" cy="810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326" y="1094308"/>
            <a:ext cx="7727474" cy="54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BSideTemplate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"/>
          <a:stretch/>
        </p:blipFill>
        <p:spPr>
          <a:xfrm>
            <a:off x="1" y="2071077"/>
            <a:ext cx="1587835" cy="470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59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ettyImages-535797280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9" b="50172"/>
          <a:stretch/>
        </p:blipFill>
        <p:spPr>
          <a:xfrm>
            <a:off x="0" y="-1"/>
            <a:ext cx="9144000" cy="905169"/>
          </a:xfrm>
          <a:prstGeom prst="rect">
            <a:avLst/>
          </a:prstGeom>
        </p:spPr>
      </p:pic>
      <p:pic>
        <p:nvPicPr>
          <p:cNvPr id="10" name="Picture 9" descr="Red_Baron_Logo_201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93" y="82919"/>
            <a:ext cx="1965750" cy="810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326" y="1094308"/>
            <a:ext cx="7727474" cy="54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ronessVisual2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1"/>
          <a:stretch/>
        </p:blipFill>
        <p:spPr>
          <a:xfrm>
            <a:off x="-13518" y="908490"/>
            <a:ext cx="1607881" cy="588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8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400896454_00791_RB_ClasCrust_SausPepp_F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32" y="0"/>
            <a:ext cx="523036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51" y="2718154"/>
            <a:ext cx="3540049" cy="997089"/>
          </a:xfrm>
        </p:spPr>
        <p:txBody>
          <a:bodyPr anchor="t"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651" y="3769283"/>
            <a:ext cx="3553561" cy="405299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2818A4-EDD2-5D4F-AD8C-577F664D0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59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B_DDS_SausPepp_F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0" r="32968"/>
          <a:stretch/>
        </p:blipFill>
        <p:spPr>
          <a:xfrm>
            <a:off x="3918376" y="-1"/>
            <a:ext cx="5225624" cy="68657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51" y="2718154"/>
            <a:ext cx="3540049" cy="997089"/>
          </a:xfrm>
        </p:spPr>
        <p:txBody>
          <a:bodyPr anchor="t"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651" y="3769283"/>
            <a:ext cx="3553561" cy="405299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2818A4-EDD2-5D4F-AD8C-577F664D0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387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0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ettyImages-535797280.png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29" b="50172"/>
          <a:stretch/>
        </p:blipFill>
        <p:spPr>
          <a:xfrm>
            <a:off x="0" y="6754985"/>
            <a:ext cx="9154583" cy="1138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18583" y="166558"/>
            <a:ext cx="6725417" cy="684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4308"/>
            <a:ext cx="8229600" cy="54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9064" y="6491450"/>
            <a:ext cx="3636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18A4-EDD2-5D4F-AD8C-577F664D0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6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2" r:id="rId4"/>
    <p:sldLayoutId id="2147483663" r:id="rId5"/>
    <p:sldLayoutId id="2147483664" r:id="rId6"/>
    <p:sldLayoutId id="2147483651" r:id="rId7"/>
    <p:sldLayoutId id="2147483665" r:id="rId8"/>
    <p:sldLayoutId id="2147483655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wansmarketingkits.com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hyperlink" Target="mailto:Christa.Bundt@Schwans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PIZZA MELTS MARKETING KIT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69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 KIT GUIDELINES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E5D0DF-4215-9B4E-ABF8-CBFA57F4226C}"/>
              </a:ext>
            </a:extLst>
          </p:cNvPr>
          <p:cNvSpPr txBox="1"/>
          <p:nvPr/>
        </p:nvSpPr>
        <p:spPr>
          <a:xfrm>
            <a:off x="1257773" y="1101008"/>
            <a:ext cx="7550590" cy="5447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Leverage the assets within this marketing kit to delight and inspire RED BARON</a:t>
            </a:r>
            <a:r>
              <a:rPr lang="en-US" sz="1200" baseline="300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®</a:t>
            </a:r>
            <a:r>
              <a:rPr lang="en-US" sz="12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 shoppers along the path to purchase.</a:t>
            </a:r>
            <a:endParaRPr lang="en-US" sz="1200" dirty="0">
              <a:latin typeface="Futura Book" panose="02000503000000000000" pitchFamily="2" charset="0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latin typeface="Futura Book" panose="02000503000000000000" pitchFamily="2" charset="0"/>
                <a:cs typeface="Times New Roman"/>
              </a:rPr>
              <a:t>Leverage retailer channels: placements in communications and tactics pre-shop (digital and circular).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latin typeface="Futura Book" panose="02000503000000000000" pitchFamily="2" charset="0"/>
                <a:cs typeface="Times New Roman"/>
              </a:rPr>
              <a:t>Leverage marketing kit assets to have a consistent look and feel at all touch points during the campaign.</a:t>
            </a:r>
          </a:p>
          <a:p>
            <a:endParaRPr lang="en-US" sz="1200" dirty="0">
              <a:solidFill>
                <a:schemeClr val="accent4">
                  <a:lumMod val="75000"/>
                </a:schemeClr>
              </a:solidFill>
              <a:latin typeface="Futura Book" panose="02000503000000000000" pitchFamily="2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39160F"/>
                </a:solidFill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CIRCULAR ASSETS</a:t>
            </a:r>
            <a:endParaRPr lang="en-US" sz="1200" dirty="0">
              <a:solidFill>
                <a:srgbClr val="39160F"/>
              </a:solidFill>
              <a:latin typeface="Futura Book" panose="02000503000000000000" pitchFamily="2" charset="0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Assets will include editable files along with RED BARON</a:t>
            </a:r>
            <a:r>
              <a:rPr lang="en-US" sz="1200" baseline="300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® </a:t>
            </a:r>
            <a:r>
              <a:rPr lang="en-US" sz="12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pack-shot images.</a:t>
            </a:r>
            <a:endParaRPr lang="en-US" sz="1200" dirty="0">
              <a:latin typeface="Futura Book" panose="02000503000000000000" pitchFamily="2" charset="0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Leverage assets for placement in-ad and can update with correct product mix, description and pricing.</a:t>
            </a:r>
            <a:endParaRPr lang="en-US" sz="1200" dirty="0">
              <a:latin typeface="Futura Book" panose="02000503000000000000" pitchFamily="2" charset="0"/>
              <a:cs typeface="Times New Roman"/>
            </a:endParaRPr>
          </a:p>
          <a:p>
            <a:endParaRPr lang="en-US" sz="1200" dirty="0">
              <a:solidFill>
                <a:schemeClr val="accent4">
                  <a:lumMod val="75000"/>
                </a:schemeClr>
              </a:solidFill>
              <a:latin typeface="Futura Book" panose="02000503000000000000" pitchFamily="2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39160F"/>
                </a:solidFill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DIGITAL BANNERS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Assets will include editable files. Retailers can add their logo to the banner.</a:t>
            </a:r>
            <a:endParaRPr lang="en-US" sz="1200" dirty="0">
              <a:latin typeface="Futura Book" panose="02000503000000000000" pitchFamily="2" charset="0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Leverage assets for placement on retail websites or ad exchange and can update the CTA based on click-through destination</a:t>
            </a:r>
            <a:r>
              <a:rPr lang="en-US" sz="1200" dirty="0">
                <a:latin typeface="Futura Book" panose="02000503000000000000" pitchFamily="2" charset="0"/>
                <a:cs typeface="Times New Roman"/>
              </a:rPr>
              <a:t>.  </a:t>
            </a:r>
            <a:endParaRPr lang="en-US" sz="1200" dirty="0">
              <a:latin typeface="Futura Book" panose="02000503000000000000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Click-through: all banner ads should link to RED BARON</a:t>
            </a:r>
            <a:r>
              <a:rPr lang="en-US" sz="1200" baseline="300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® </a:t>
            </a:r>
            <a:r>
              <a:rPr lang="en-US" sz="12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product information on the retailer’s site or digital incentives (if available).</a:t>
            </a:r>
            <a:endParaRPr lang="en-US" sz="1200" dirty="0">
              <a:latin typeface="Futura Book" panose="02000503000000000000" pitchFamily="2" charset="0"/>
              <a:cs typeface="Times New Roman"/>
            </a:endParaRPr>
          </a:p>
          <a:p>
            <a:endParaRPr lang="en-US" sz="1200" dirty="0">
              <a:solidFill>
                <a:schemeClr val="accent4">
                  <a:lumMod val="75000"/>
                </a:schemeClr>
              </a:solidFill>
              <a:latin typeface="Futura Book" panose="02000503000000000000" pitchFamily="2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39160F"/>
                </a:solidFill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SOCIAL MEDIA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Assets will include digital-ready images that can be used on retailer’s Facebook, Twitter and Instagram channels.</a:t>
            </a:r>
            <a:endParaRPr lang="en-US" sz="1200" dirty="0">
              <a:latin typeface="Futura Book" panose="02000503000000000000" pitchFamily="2" charset="0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Social post copy will be provided. Retailers can adjust copy to align with their social voice/tone and can highlight special offers or deals available on </a:t>
            </a:r>
            <a:r>
              <a:rPr lang="en-US" sz="1200" dirty="0" err="1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RedBaron.com</a:t>
            </a:r>
            <a:r>
              <a:rPr lang="en-US" sz="12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 or the retailer’s site.</a:t>
            </a:r>
            <a:endParaRPr lang="en-US" sz="1200" dirty="0">
              <a:latin typeface="Futura Book" panose="02000503000000000000" pitchFamily="2" charset="0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Click-through/link: social posts should link to RED BARON</a:t>
            </a:r>
            <a:r>
              <a:rPr lang="en-US" sz="1200" baseline="300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® </a:t>
            </a:r>
            <a:r>
              <a:rPr lang="en-US" sz="12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product information on retailer’s site or digital incentives (if available).</a:t>
            </a:r>
          </a:p>
          <a:p>
            <a:pPr marL="285750" indent="-285750">
              <a:buFont typeface="Arial"/>
              <a:buChar char="•"/>
            </a:pPr>
            <a:endParaRPr lang="en-US" sz="1200" dirty="0">
              <a:latin typeface="Futura Book" panose="02000503000000000000" pitchFamily="2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Futura Book" panose="02000503000000000000" pitchFamily="2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/>
              <a:buChar char="•"/>
            </a:pPr>
            <a:endParaRPr lang="en-US" sz="1200" dirty="0">
              <a:latin typeface="Futura Book" panose="02000503000000000000" pitchFamily="2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395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PIZZA MELT ASSETS AVAILABLE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E3447DA-9FEA-7749-A11C-75B4DF3B2090}"/>
              </a:ext>
            </a:extLst>
          </p:cNvPr>
          <p:cNvGrpSpPr/>
          <p:nvPr/>
        </p:nvGrpSpPr>
        <p:grpSpPr>
          <a:xfrm>
            <a:off x="3308458" y="4829094"/>
            <a:ext cx="3561929" cy="826807"/>
            <a:chOff x="2730228" y="4985672"/>
            <a:chExt cx="3561929" cy="623030"/>
          </a:xfrm>
        </p:grpSpPr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35C57DFA-6816-3B4E-843D-1493ED8B9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0228" y="4985672"/>
              <a:ext cx="3561929" cy="62303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12ACC2-8DAC-F246-9379-33B402581561}"/>
                </a:ext>
              </a:extLst>
            </p:cNvPr>
            <p:cNvSpPr txBox="1"/>
            <p:nvPr/>
          </p:nvSpPr>
          <p:spPr>
            <a:xfrm>
              <a:off x="2730228" y="5056140"/>
              <a:ext cx="3561929" cy="48703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Futura CondensedBold" panose="02000503000000000000" pitchFamily="2" charset="0"/>
                </a:rPr>
                <a:t>DOWNLOAD ASSETS: </a:t>
              </a:r>
              <a:r>
                <a:rPr lang="en-US" b="1" dirty="0">
                  <a:solidFill>
                    <a:schemeClr val="bg1"/>
                  </a:solidFill>
                  <a:latin typeface="Futura CondensedBold" panose="02000503000000000000" pitchFamily="2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CLICK HERE</a:t>
              </a:r>
              <a:endParaRPr lang="en-US" b="1" dirty="0">
                <a:solidFill>
                  <a:schemeClr val="bg1"/>
                </a:solidFill>
                <a:latin typeface="Futura CondensedBold" panose="02000503000000000000" pitchFamily="2" charset="0"/>
                <a:cs typeface="Calibri" panose="020F0502020204030204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677D1EE-6B70-A74E-BB3A-048D9A805F4B}"/>
              </a:ext>
            </a:extLst>
          </p:cNvPr>
          <p:cNvSpPr/>
          <p:nvPr/>
        </p:nvSpPr>
        <p:spPr>
          <a:xfrm>
            <a:off x="4971384" y="1642875"/>
            <a:ext cx="3981027" cy="256377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100" b="1" u="sng" dirty="0">
                <a:solidFill>
                  <a:srgbClr val="39160F"/>
                </a:solidFill>
                <a:latin typeface="Futura CondensedBold" panose="02000503000000000000" pitchFamily="2" charset="0"/>
                <a:ea typeface="Baskerville" panose="02020502070401020303" pitchFamily="18" charset="0"/>
                <a:cs typeface="Times New Roman"/>
              </a:rPr>
              <a:t>DELIVERABLES</a:t>
            </a:r>
            <a:br>
              <a:rPr lang="en-US" sz="1100" dirty="0">
                <a:latin typeface="Futura Book" panose="02000503000000000000" pitchFamily="2" charset="0"/>
                <a:ea typeface="Baskerville" panose="02020502070401020303" pitchFamily="18" charset="0"/>
                <a:cs typeface="Times New Roman" panose="02020603050405020304" pitchFamily="18" charset="0"/>
              </a:rPr>
            </a:br>
            <a:endParaRPr lang="en-US" sz="1100" dirty="0">
              <a:solidFill>
                <a:schemeClr val="accent4">
                  <a:lumMod val="75000"/>
                </a:schemeClr>
              </a:solidFill>
              <a:latin typeface="Futura Book" panose="02000503000000000000" pitchFamily="2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100" b="1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Circular Ad Layouts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3" W x 3" H and 10" W x 3" H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 dirty="0">
              <a:latin typeface="Futura Book" panose="02000503000000000000" pitchFamily="2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100" b="1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Digital</a:t>
            </a:r>
            <a:endParaRPr lang="en-US" sz="1100" b="1" dirty="0">
              <a:latin typeface="Futura Book" panose="02000503000000000000" pitchFamily="2" charset="0"/>
              <a:cs typeface="Times New Roman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Standard banners: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1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       300 x 250, 728 x 90, 160 x 600 and 320 x 50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 dirty="0">
              <a:latin typeface="Futura Book" panose="02000503000000000000" pitchFamily="2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100" b="1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Social Media</a:t>
            </a:r>
            <a:endParaRPr lang="en-US" sz="1100" b="1" dirty="0">
              <a:latin typeface="Futura Book" panose="02000503000000000000" pitchFamily="2" charset="0"/>
              <a:cs typeface="Times New Roman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Facebook newsfeed ad: 1,200 x 628 pixels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Instagram: 1,080 x 1,080 pixels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Twitter: 800 x 320 pixels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+ post copy options</a:t>
            </a:r>
            <a:br>
              <a:rPr lang="en-US" sz="1100" dirty="0">
                <a:latin typeface="Futura Book" panose="02000503000000000000" pitchFamily="2" charset="0"/>
                <a:ea typeface="Baskerville" panose="02020502070401020303" pitchFamily="18" charset="0"/>
                <a:cs typeface="Times New Roman" panose="02020603050405020304" pitchFamily="18" charset="0"/>
              </a:rPr>
            </a:br>
            <a:endParaRPr lang="en-US" sz="1100" b="1" dirty="0">
              <a:latin typeface="Futura Book" panose="02000503000000000000" pitchFamily="2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100" dirty="0">
              <a:latin typeface="Futura Book" panose="02000503000000000000" pitchFamily="2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36FE22-0398-A341-9150-2197C6259B7C}"/>
              </a:ext>
            </a:extLst>
          </p:cNvPr>
          <p:cNvSpPr/>
          <p:nvPr/>
        </p:nvSpPr>
        <p:spPr>
          <a:xfrm>
            <a:off x="2803422" y="5777821"/>
            <a:ext cx="4572000" cy="54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00" b="1" dirty="0">
                <a:solidFill>
                  <a:srgbClr val="39160F"/>
                </a:solidFill>
                <a:latin typeface="Futura CondensedBold" panose="02000503000000000000" pitchFamily="2" charset="0"/>
                <a:ea typeface="Baskerville" panose="02020502070401020303" pitchFamily="18" charset="0"/>
                <a:cs typeface="Times New Roman"/>
              </a:rPr>
              <a:t>HAVE QUESTIONS OR NEED ADDITIONAL SUPPORT?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Contact: Christa Bundt  </a:t>
            </a:r>
            <a:r>
              <a:rPr lang="en-US" sz="11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  <a:hlinkClick r:id="rId4"/>
              </a:rPr>
              <a:t>Christa.Bundt@Schwans.com</a:t>
            </a:r>
            <a:r>
              <a:rPr lang="en-US" sz="1100" dirty="0">
                <a:latin typeface="Futura Book" panose="02000503000000000000" pitchFamily="2" charset="0"/>
                <a:ea typeface="Baskerville" panose="02020502070401020303" pitchFamily="18" charset="0"/>
                <a:cs typeface="Times New Roman"/>
              </a:rPr>
              <a:t> </a:t>
            </a:r>
            <a:endParaRPr lang="en-US" sz="1100" dirty="0">
              <a:latin typeface="Futura Book" panose="02000503000000000000" pitchFamily="2" charset="0"/>
              <a:cs typeface="Times New Roman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1100" dirty="0">
              <a:latin typeface="Futura Book" panose="02000503000000000000" pitchFamily="2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icture containing text, slice, drink, snack food&#10;&#10;Description automatically generated">
            <a:extLst>
              <a:ext uri="{FF2B5EF4-FFF2-40B4-BE49-F238E27FC236}">
                <a16:creationId xmlns:a16="http://schemas.microsoft.com/office/drawing/2014/main" id="{DE0C85F4-5DB8-5144-B7FD-78794D247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6498" y="1642875"/>
            <a:ext cx="2683919" cy="268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53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ADS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4</a:t>
            </a:fld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6F8A671-1A95-414B-8020-5DB43FC85355}"/>
              </a:ext>
            </a:extLst>
          </p:cNvPr>
          <p:cNvSpPr txBox="1">
            <a:spLocks/>
          </p:cNvSpPr>
          <p:nvPr/>
        </p:nvSpPr>
        <p:spPr>
          <a:xfrm>
            <a:off x="1158278" y="3642224"/>
            <a:ext cx="1117342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spc="100" dirty="0">
                <a:solidFill>
                  <a:srgbClr val="000000"/>
                </a:solidFill>
                <a:latin typeface="Futura CondensedBold" panose="02000503000000000000" pitchFamily="2" charset="0"/>
              </a:rPr>
              <a:t>3</a:t>
            </a:r>
            <a:r>
              <a:rPr kumimoji="0" lang="en-US" sz="80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CondensedBold" panose="02000503000000000000" pitchFamily="2" charset="0"/>
              </a:rPr>
              <a:t>" W X 3" H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9C068D0-739F-1948-8372-9C401A1D289D}"/>
              </a:ext>
            </a:extLst>
          </p:cNvPr>
          <p:cNvSpPr txBox="1">
            <a:spLocks/>
          </p:cNvSpPr>
          <p:nvPr/>
        </p:nvSpPr>
        <p:spPr>
          <a:xfrm>
            <a:off x="1119142" y="6178336"/>
            <a:ext cx="1117342" cy="234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800" spc="100" dirty="0">
                <a:solidFill>
                  <a:srgbClr val="000000"/>
                </a:solidFill>
                <a:latin typeface="Futura CondensedBold" panose="02000503000000000000" pitchFamily="2" charset="0"/>
              </a:rPr>
              <a:t>10" W X 3" 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5746F4-297A-CB40-B802-65D55BEFA120}"/>
              </a:ext>
            </a:extLst>
          </p:cNvPr>
          <p:cNvSpPr/>
          <p:nvPr/>
        </p:nvSpPr>
        <p:spPr>
          <a:xfrm>
            <a:off x="3892989" y="1587025"/>
            <a:ext cx="4024072" cy="120462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 b="1" u="sng" dirty="0">
                <a:solidFill>
                  <a:srgbClr val="39160F"/>
                </a:solidFill>
                <a:latin typeface="Futura Book" panose="02000503000000000000"/>
                <a:ea typeface="Baskerville" panose="02020502070401020303" pitchFamily="18" charset="0"/>
                <a:cs typeface="Times New Roman"/>
              </a:rPr>
              <a:t>DELIVERABLES</a:t>
            </a:r>
            <a:br>
              <a:rPr lang="en-US" sz="1200" dirty="0">
                <a:latin typeface="Futura Book" panose="02000503000000000000"/>
                <a:ea typeface="Baskerville" panose="02020502070401020303" pitchFamily="18" charset="0"/>
                <a:cs typeface="Times New Roman" panose="02020603050405020304" pitchFamily="18" charset="0"/>
              </a:rPr>
            </a:br>
            <a:endParaRPr lang="en-US" sz="1200" dirty="0">
              <a:solidFill>
                <a:schemeClr val="accent4">
                  <a:lumMod val="75000"/>
                </a:schemeClr>
              </a:solidFill>
              <a:latin typeface="Futura Book" panose="02000503000000000000"/>
              <a:ea typeface="Baskerville" panose="02020502070401020303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200" b="1" dirty="0">
                <a:latin typeface="Futura Book" panose="02000503000000000000"/>
                <a:ea typeface="Baskerville" panose="02020502070401020303" pitchFamily="18" charset="0"/>
                <a:cs typeface="Times New Roman"/>
              </a:rPr>
              <a:t>Circular Ad Layouts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800" b="1" dirty="0">
              <a:latin typeface="Futura Book" panose="02000503000000000000"/>
              <a:ea typeface="Baskerville" panose="02020502070401020303" pitchFamily="18" charset="0"/>
              <a:cs typeface="Times New Roman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Futura Book" panose="02000503000000000000"/>
                <a:ea typeface="Baskerville" panose="02020502070401020303" pitchFamily="18" charset="0"/>
                <a:cs typeface="Times New Roman"/>
              </a:rPr>
              <a:t>3" W x 3" H and 10" W x 3" H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200" dirty="0">
              <a:latin typeface="Futura Book" panose="02000503000000000000"/>
              <a:ea typeface="Baskerville" panose="02020502070401020303" pitchFamily="18" charset="0"/>
              <a:cs typeface="Times New Roman"/>
            </a:endParaRPr>
          </a:p>
          <a:p>
            <a:pPr>
              <a:lnSpc>
                <a:spcPct val="120000"/>
              </a:lnSpc>
              <a:defRPr/>
            </a:pPr>
            <a:r>
              <a:rPr lang="en-US" sz="800" dirty="0">
                <a:solidFill>
                  <a:srgbClr val="000000"/>
                </a:solidFill>
                <a:latin typeface="Futura Book" panose="02000503000000000000"/>
              </a:rPr>
              <a:t>PLEASE NOTE: PACKAGED PHOTOSHOP FILES INCLUDE ALT SKU HERO IMAGES.</a:t>
            </a:r>
            <a:endParaRPr lang="en-US" sz="800" dirty="0">
              <a:latin typeface="Futura Book" panose="0200050300000000000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A8A671-7685-FC47-AECE-471AE3A36D0E}"/>
              </a:ext>
            </a:extLst>
          </p:cNvPr>
          <p:cNvSpPr/>
          <p:nvPr/>
        </p:nvSpPr>
        <p:spPr>
          <a:xfrm>
            <a:off x="3892989" y="3048795"/>
            <a:ext cx="4524525" cy="6620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200" b="1" u="sng" dirty="0">
                <a:solidFill>
                  <a:srgbClr val="000000"/>
                </a:solidFill>
                <a:latin typeface="Futura Book" panose="02000503000000000000" pitchFamily="2" charset="0"/>
              </a:rPr>
              <a:t>Alt Headline:</a:t>
            </a:r>
          </a:p>
          <a:p>
            <a:pPr>
              <a:lnSpc>
                <a:spcPct val="120000"/>
              </a:lnSpc>
              <a:defRPr/>
            </a:pPr>
            <a:endParaRPr lang="en-US" sz="800" dirty="0">
              <a:solidFill>
                <a:srgbClr val="000000"/>
              </a:solidFill>
              <a:latin typeface="Futura Book" panose="02000503000000000000" pitchFamily="2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Futura Book" panose="02000503000000000000" pitchFamily="2" charset="0"/>
              </a:rPr>
              <a:t>THE CRISP YOU CRAVE RIGHT OUT OF THE MICROWAVE</a:t>
            </a:r>
          </a:p>
        </p:txBody>
      </p:sp>
      <p:pic>
        <p:nvPicPr>
          <p:cNvPr id="3" name="Picture 2" descr="A picture containing text, snack food, drink&#10;&#10;Description automatically generated">
            <a:extLst>
              <a:ext uri="{FF2B5EF4-FFF2-40B4-BE49-F238E27FC236}">
                <a16:creationId xmlns:a16="http://schemas.microsoft.com/office/drawing/2014/main" id="{3224168D-6870-9C45-8463-A208FCDC4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939" y="1301423"/>
            <a:ext cx="2351148" cy="2351148"/>
          </a:xfrm>
          <a:prstGeom prst="rect">
            <a:avLst/>
          </a:prstGeom>
        </p:spPr>
      </p:pic>
      <p:pic>
        <p:nvPicPr>
          <p:cNvPr id="7" name="Picture 6" descr="A sandwich on a plate&#10;&#10;Description automatically generated with medium confidence">
            <a:extLst>
              <a:ext uri="{FF2B5EF4-FFF2-40B4-BE49-F238E27FC236}">
                <a16:creationId xmlns:a16="http://schemas.microsoft.com/office/drawing/2014/main" id="{D79C874A-52C1-3E48-BCE7-4E0905899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290" y="4030313"/>
            <a:ext cx="7051831" cy="211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95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BANNERS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5</a:t>
            </a:fld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1C2DC00-122F-C04F-897A-0C46B71CBF2B}"/>
              </a:ext>
            </a:extLst>
          </p:cNvPr>
          <p:cNvSpPr>
            <a:spLocks noGrp="1"/>
          </p:cNvSpPr>
          <p:nvPr/>
        </p:nvSpPr>
        <p:spPr>
          <a:xfrm>
            <a:off x="1076174" y="1830743"/>
            <a:ext cx="2470718" cy="1024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Futura Book" panose="02000503000000000000"/>
              </a:rPr>
              <a:t>300 x 250</a:t>
            </a:r>
            <a:br>
              <a:rPr lang="en-US" dirty="0">
                <a:latin typeface="Futura Book" panose="02000503000000000000"/>
              </a:rPr>
            </a:br>
            <a:r>
              <a:rPr lang="en-US" dirty="0">
                <a:latin typeface="Futura Book" panose="02000503000000000000"/>
              </a:rPr>
              <a:t>728 x 90</a:t>
            </a:r>
            <a:br>
              <a:rPr lang="en-US" dirty="0">
                <a:latin typeface="Futura Book" panose="02000503000000000000"/>
              </a:rPr>
            </a:br>
            <a:r>
              <a:rPr lang="en-US" dirty="0">
                <a:latin typeface="Futura Book" panose="02000503000000000000"/>
              </a:rPr>
              <a:t>160 x 600</a:t>
            </a:r>
            <a:br>
              <a:rPr lang="en-US" dirty="0">
                <a:latin typeface="Futura Book" panose="02000503000000000000"/>
              </a:rPr>
            </a:br>
            <a:r>
              <a:rPr lang="en-US" dirty="0">
                <a:latin typeface="Futura Book" panose="02000503000000000000"/>
              </a:rPr>
              <a:t>320 x 50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4742FDCA-FEB1-264D-9082-55E768CEA00F}"/>
              </a:ext>
            </a:extLst>
          </p:cNvPr>
          <p:cNvSpPr txBox="1">
            <a:spLocks/>
          </p:cNvSpPr>
          <p:nvPr/>
        </p:nvSpPr>
        <p:spPr>
          <a:xfrm>
            <a:off x="5396948" y="4159540"/>
            <a:ext cx="873374" cy="234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latin typeface="Century Gothic" panose="020B0502020202020204" pitchFamily="34" charset="0"/>
              </a:rPr>
              <a:t>300 x 250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963E7C83-FA00-F04D-8147-C0EB8EFC28DE}"/>
              </a:ext>
            </a:extLst>
          </p:cNvPr>
          <p:cNvSpPr txBox="1">
            <a:spLocks/>
          </p:cNvSpPr>
          <p:nvPr/>
        </p:nvSpPr>
        <p:spPr>
          <a:xfrm>
            <a:off x="5396947" y="5061724"/>
            <a:ext cx="885837" cy="217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latin typeface="Century Gothic" panose="020B0502020202020204" pitchFamily="34" charset="0"/>
              </a:rPr>
              <a:t>320 x 50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0AF64F50-877D-AE4C-83DA-2C19CAFE0165}"/>
              </a:ext>
            </a:extLst>
          </p:cNvPr>
          <p:cNvSpPr txBox="1">
            <a:spLocks/>
          </p:cNvSpPr>
          <p:nvPr/>
        </p:nvSpPr>
        <p:spPr>
          <a:xfrm>
            <a:off x="6801906" y="6192811"/>
            <a:ext cx="1381398" cy="411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160 x 600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B7D932C9-7AB6-2F43-B323-9E9315371E7F}"/>
              </a:ext>
            </a:extLst>
          </p:cNvPr>
          <p:cNvSpPr txBox="1">
            <a:spLocks/>
          </p:cNvSpPr>
          <p:nvPr/>
        </p:nvSpPr>
        <p:spPr>
          <a:xfrm>
            <a:off x="5128591" y="6186664"/>
            <a:ext cx="1208368" cy="3147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latin typeface="Century Gothic" panose="020B0502020202020204" pitchFamily="34" charset="0"/>
              </a:rPr>
              <a:t>728 x 90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F1B93DA-5E34-CB4F-9E1A-F1C07E94B1CB}"/>
              </a:ext>
            </a:extLst>
          </p:cNvPr>
          <p:cNvSpPr/>
          <p:nvPr/>
        </p:nvSpPr>
        <p:spPr>
          <a:xfrm>
            <a:off x="777111" y="2920982"/>
            <a:ext cx="2470718" cy="103842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200" b="1" u="sng" dirty="0">
                <a:solidFill>
                  <a:srgbClr val="000000"/>
                </a:solidFill>
                <a:latin typeface="Futura Book" panose="02000503000000000000" pitchFamily="2" charset="0"/>
              </a:rPr>
              <a:t>Alt CTAs:</a:t>
            </a:r>
          </a:p>
          <a:p>
            <a:pPr>
              <a:lnSpc>
                <a:spcPct val="120000"/>
              </a:lnSpc>
              <a:defRPr/>
            </a:pPr>
            <a:endParaRPr lang="en-US" sz="800" dirty="0">
              <a:solidFill>
                <a:srgbClr val="000000"/>
              </a:solidFill>
              <a:latin typeface="Futura Book" panose="02000503000000000000" pitchFamily="2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800" dirty="0">
                <a:solidFill>
                  <a:srgbClr val="000000"/>
                </a:solidFill>
                <a:latin typeface="Futura Book" panose="02000503000000000000" pitchFamily="2" charset="0"/>
              </a:rPr>
              <a:t>PLEASE NOTE: LAYERED PHOTOSHOP FILES FOR EACH SIZE CONTAIN CTAs (SHOP NOW, SAVE NOW AND LEARN MORE) THAT CAN BE SWAPPED OUT.</a:t>
            </a:r>
            <a:endParaRPr lang="en-US" sz="800" dirty="0">
              <a:latin typeface="Futura Book" panose="02000503000000000000" pitchFamily="2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C03741-0E1F-744B-904A-B8EF9DFABCF6}"/>
              </a:ext>
            </a:extLst>
          </p:cNvPr>
          <p:cNvSpPr/>
          <p:nvPr/>
        </p:nvSpPr>
        <p:spPr>
          <a:xfrm>
            <a:off x="777111" y="4200868"/>
            <a:ext cx="2403894" cy="88364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200" b="1" u="sng" dirty="0">
                <a:solidFill>
                  <a:srgbClr val="000000"/>
                </a:solidFill>
                <a:latin typeface="Futura Book" panose="02000503000000000000" pitchFamily="2" charset="0"/>
              </a:rPr>
              <a:t>Alt Headline:</a:t>
            </a:r>
          </a:p>
          <a:p>
            <a:pPr>
              <a:lnSpc>
                <a:spcPct val="120000"/>
              </a:lnSpc>
              <a:defRPr/>
            </a:pPr>
            <a:endParaRPr lang="en-US" sz="800" dirty="0">
              <a:solidFill>
                <a:srgbClr val="000000"/>
              </a:solidFill>
              <a:latin typeface="Futura Book" panose="02000503000000000000" pitchFamily="2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Futura Book" panose="02000503000000000000" pitchFamily="2" charset="0"/>
              </a:rPr>
              <a:t>THE CRISP YOU CRAVE RIGHT OUT OF THE MICROWAVE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3ADADDF-E121-7C4D-A6CE-1EBF5B029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182" y="1832783"/>
            <a:ext cx="2761140" cy="2300950"/>
          </a:xfrm>
          <a:prstGeom prst="rect">
            <a:avLst/>
          </a:prstGeom>
        </p:spPr>
      </p:pic>
      <p:pic>
        <p:nvPicPr>
          <p:cNvPr id="9" name="Picture 8" descr="A picture containing food, indoor, sandwich, snack food&#10;&#10;Description automatically generated">
            <a:extLst>
              <a:ext uri="{FF2B5EF4-FFF2-40B4-BE49-F238E27FC236}">
                <a16:creationId xmlns:a16="http://schemas.microsoft.com/office/drawing/2014/main" id="{325B5FC6-7EE8-7F43-8761-CE509F1C5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249" y="4614234"/>
            <a:ext cx="2845536" cy="4446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EC4139-212B-604E-B329-248623E19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174" y="5539350"/>
            <a:ext cx="5260785" cy="650371"/>
          </a:xfrm>
          <a:prstGeom prst="rect">
            <a:avLst/>
          </a:prstGeom>
        </p:spPr>
      </p:pic>
      <p:pic>
        <p:nvPicPr>
          <p:cNvPr id="5" name="Picture 4" descr="A red plat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A38F069D-EFD6-924E-BCD6-9B2D83FE3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960" y="1145018"/>
            <a:ext cx="1347344" cy="50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43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CTA OPTIONS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6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41C65A-D1C4-9448-A5A5-E17727162DFB}"/>
              </a:ext>
            </a:extLst>
          </p:cNvPr>
          <p:cNvSpPr txBox="1"/>
          <p:nvPr/>
        </p:nvSpPr>
        <p:spPr>
          <a:xfrm>
            <a:off x="945759" y="1434242"/>
            <a:ext cx="5418945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Futura Book"/>
                <a:cs typeface="Times New Roman"/>
              </a:rPr>
              <a:t>Learn More, Shop Now or Save Now CTA Options: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Futura Book"/>
                <a:cs typeface="Times New Roman"/>
              </a:rPr>
              <a:t>Link to the product page on the retailer’s website for product information (CTA: Learn More).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Futura Book"/>
                <a:cs typeface="Times New Roman"/>
              </a:rPr>
              <a:t>Link to the product page on the retailer’s website to add to cart if this capability is available (CTA: Shop Now). </a:t>
            </a:r>
            <a:endParaRPr lang="en-US" sz="1400" dirty="0">
              <a:latin typeface="Futura Book"/>
              <a:cs typeface="Times New Roman" panose="02020603050405020304" pitchFamily="18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Futura Book"/>
                <a:cs typeface="Times New Roman"/>
              </a:rPr>
              <a:t>Link to a coupon or offer (CTA: Save Now).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0AF43408-2C1D-264F-A05E-A713B8A21A4E}"/>
              </a:ext>
            </a:extLst>
          </p:cNvPr>
          <p:cNvSpPr txBox="1">
            <a:spLocks/>
          </p:cNvSpPr>
          <p:nvPr/>
        </p:nvSpPr>
        <p:spPr>
          <a:xfrm>
            <a:off x="659623" y="5505132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entury Gothic" panose="020B0502020202020204" pitchFamily="34" charset="0"/>
              </a:rPr>
              <a:t>300 x 250</a:t>
            </a:r>
            <a:br>
              <a:rPr lang="en-US">
                <a:latin typeface="Century Gothic" panose="020B0502020202020204" pitchFamily="34" charset="0"/>
              </a:rPr>
            </a:br>
            <a:r>
              <a:rPr lang="en-US">
                <a:latin typeface="Century Gothic" panose="020B0502020202020204" pitchFamily="34" charset="0"/>
              </a:rPr>
              <a:t>SHOP NOW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72A0FABA-E3B2-C74E-86ED-2746D99FAC03}"/>
              </a:ext>
            </a:extLst>
          </p:cNvPr>
          <p:cNvSpPr txBox="1">
            <a:spLocks/>
          </p:cNvSpPr>
          <p:nvPr/>
        </p:nvSpPr>
        <p:spPr>
          <a:xfrm>
            <a:off x="3275292" y="5505132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SAVE NOW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750F2A2A-4605-7842-8B6C-2E0929A4417F}"/>
              </a:ext>
            </a:extLst>
          </p:cNvPr>
          <p:cNvSpPr txBox="1">
            <a:spLocks/>
          </p:cNvSpPr>
          <p:nvPr/>
        </p:nvSpPr>
        <p:spPr>
          <a:xfrm>
            <a:off x="5887123" y="5505132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entury Gothic" panose="020B0502020202020204" pitchFamily="34" charset="0"/>
              </a:rPr>
              <a:t>300 x 250</a:t>
            </a:r>
            <a:br>
              <a:rPr lang="en-US">
                <a:latin typeface="Century Gothic" panose="020B0502020202020204" pitchFamily="34" charset="0"/>
              </a:rPr>
            </a:br>
            <a:r>
              <a:rPr lang="en-US">
                <a:latin typeface="Century Gothic" panose="020B0502020202020204" pitchFamily="34" charset="0"/>
              </a:rPr>
              <a:t>LEARN MORE</a:t>
            </a:r>
          </a:p>
        </p:txBody>
      </p:sp>
      <p:pic>
        <p:nvPicPr>
          <p:cNvPr id="3" name="Picture 2" descr="Graphical user interface, website, company name&#10;&#10;Description automatically generated">
            <a:extLst>
              <a:ext uri="{FF2B5EF4-FFF2-40B4-BE49-F238E27FC236}">
                <a16:creationId xmlns:a16="http://schemas.microsoft.com/office/drawing/2014/main" id="{1C9196E1-C33C-5742-A1EE-6B6774D7D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931" y="3469893"/>
            <a:ext cx="2417047" cy="2014206"/>
          </a:xfrm>
          <a:prstGeom prst="rect">
            <a:avLst/>
          </a:prstGeom>
        </p:spPr>
      </p:pic>
      <p:pic>
        <p:nvPicPr>
          <p:cNvPr id="7" name="Picture 6" descr="Graphical user interface, website, company name&#10;&#10;Description automatically generated">
            <a:extLst>
              <a:ext uri="{FF2B5EF4-FFF2-40B4-BE49-F238E27FC236}">
                <a16:creationId xmlns:a16="http://schemas.microsoft.com/office/drawing/2014/main" id="{BFC4F8BB-1E3B-4D44-8040-9A5662D5D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476" y="3469893"/>
            <a:ext cx="2417047" cy="2014206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3B60BCA-6FBF-044E-993E-EEE9AD419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22" y="3490926"/>
            <a:ext cx="2417047" cy="201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56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18A4-EDD2-5D4F-AD8C-577F664D0182}" type="slidenum">
              <a:rPr lang="en-US" smtClean="0"/>
              <a:t>7</a:t>
            </a:fld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EDBCDD2-680E-C347-9F04-A9B9ED9B8E84}"/>
              </a:ext>
            </a:extLst>
          </p:cNvPr>
          <p:cNvSpPr txBox="1">
            <a:spLocks/>
          </p:cNvSpPr>
          <p:nvPr/>
        </p:nvSpPr>
        <p:spPr>
          <a:xfrm>
            <a:off x="7924412" y="3829570"/>
            <a:ext cx="730837" cy="205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TWITTER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42ACA9F-6703-854D-B162-858F73282BB4}"/>
              </a:ext>
            </a:extLst>
          </p:cNvPr>
          <p:cNvSpPr txBox="1">
            <a:spLocks/>
          </p:cNvSpPr>
          <p:nvPr/>
        </p:nvSpPr>
        <p:spPr>
          <a:xfrm>
            <a:off x="3597134" y="3843818"/>
            <a:ext cx="1399506" cy="219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INSTAGRAM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E75655E-BBAF-414E-9406-951B80F5B116}"/>
              </a:ext>
            </a:extLst>
          </p:cNvPr>
          <p:cNvSpPr txBox="1">
            <a:spLocks/>
          </p:cNvSpPr>
          <p:nvPr/>
        </p:nvSpPr>
        <p:spPr>
          <a:xfrm>
            <a:off x="563327" y="1512060"/>
            <a:ext cx="3097417" cy="62089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Book" panose="02000503000000000000"/>
                <a:cs typeface="Times New Roman"/>
              </a:rPr>
              <a:t>Facebook newsfeed ad</a:t>
            </a:r>
            <a:r>
              <a:rPr lang="en-US" sz="1200" dirty="0">
                <a:solidFill>
                  <a:srgbClr val="000000"/>
                </a:solidFill>
                <a:latin typeface="Futura Book" panose="02000503000000000000"/>
                <a:cs typeface="Times New Roman"/>
              </a:rPr>
              <a:t>: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Book" panose="02000503000000000000"/>
                <a:cs typeface="Times New Roman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Futura Book" panose="02000503000000000000"/>
                <a:cs typeface="Times New Roman"/>
              </a:rPr>
              <a:t>1,200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Book" panose="02000503000000000000"/>
                <a:cs typeface="Times New Roman"/>
              </a:rPr>
              <a:t> x 628</a:t>
            </a:r>
            <a:br>
              <a:rPr lang="en-US" sz="1200" dirty="0">
                <a:latin typeface="Futura Book" panose="02000503000000000000"/>
                <a:cs typeface="Times New Roman"/>
              </a:rPr>
            </a:b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Book" panose="02000503000000000000"/>
                <a:cs typeface="Times New Roman"/>
              </a:rPr>
              <a:t>Instagram</a:t>
            </a:r>
            <a:r>
              <a:rPr lang="en-US" sz="1200" dirty="0">
                <a:solidFill>
                  <a:srgbClr val="000000"/>
                </a:solidFill>
                <a:latin typeface="Futura Book" panose="02000503000000000000"/>
                <a:cs typeface="Times New Roman"/>
              </a:rPr>
              <a:t>: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Book" panose="02000503000000000000"/>
                <a:cs typeface="Times New Roman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Futura Book" panose="02000503000000000000"/>
                <a:cs typeface="Times New Roman"/>
              </a:rPr>
              <a:t>1,080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Book" panose="02000503000000000000"/>
                <a:cs typeface="Times New Roman"/>
              </a:rPr>
              <a:t> x </a:t>
            </a:r>
            <a:r>
              <a:rPr lang="en-US" sz="1200" dirty="0">
                <a:solidFill>
                  <a:srgbClr val="000000"/>
                </a:solidFill>
                <a:latin typeface="Futura Book" panose="02000503000000000000"/>
                <a:cs typeface="Times New Roman"/>
              </a:rPr>
              <a:t>1,080</a:t>
            </a:r>
            <a:br>
              <a:rPr lang="en-US" sz="1200" dirty="0">
                <a:latin typeface="Futura Book" panose="02000503000000000000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Futura Book" panose="02000503000000000000"/>
                <a:cs typeface="Times New Roman"/>
              </a:rPr>
              <a:t>Twitter: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Book" panose="02000503000000000000"/>
                <a:cs typeface="Times New Roman"/>
              </a:rPr>
              <a:t> 800 x 320</a:t>
            </a:r>
            <a:endParaRPr lang="en-US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Book" panose="02000503000000000000"/>
              <a:cs typeface="Times New Roman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8363BEF-1C01-2446-B620-3B05D2020C70}"/>
              </a:ext>
            </a:extLst>
          </p:cNvPr>
          <p:cNvSpPr txBox="1">
            <a:spLocks/>
          </p:cNvSpPr>
          <p:nvPr/>
        </p:nvSpPr>
        <p:spPr>
          <a:xfrm>
            <a:off x="3628089" y="4308818"/>
            <a:ext cx="3457152" cy="300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>
                <a:solidFill>
                  <a:schemeClr val="tx1"/>
                </a:solidFill>
                <a:latin typeface="Futura" panose="02000503000000000000" pitchFamily="2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pc="300" dirty="0">
                <a:solidFill>
                  <a:srgbClr val="000000"/>
                </a:solidFill>
                <a:latin typeface="Futura Book" panose="02000503000000000000"/>
              </a:rPr>
              <a:t>SOCIAL POST COPY OPTIONS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6A65E6-D8A2-AF4D-A6EE-F89B080BEC84}"/>
              </a:ext>
            </a:extLst>
          </p:cNvPr>
          <p:cNvCxnSpPr>
            <a:cxnSpLocks/>
          </p:cNvCxnSpPr>
          <p:nvPr/>
        </p:nvCxnSpPr>
        <p:spPr>
          <a:xfrm>
            <a:off x="3660744" y="4638664"/>
            <a:ext cx="311452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1540BFC4-4D70-8440-87F0-8F3AE5C12E73}"/>
              </a:ext>
            </a:extLst>
          </p:cNvPr>
          <p:cNvSpPr txBox="1">
            <a:spLocks/>
          </p:cNvSpPr>
          <p:nvPr/>
        </p:nvSpPr>
        <p:spPr>
          <a:xfrm>
            <a:off x="7838248" y="2572148"/>
            <a:ext cx="997604" cy="205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FACEBOOK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64F402-B87C-C248-877A-C5B7C192AA12}"/>
              </a:ext>
            </a:extLst>
          </p:cNvPr>
          <p:cNvSpPr/>
          <p:nvPr/>
        </p:nvSpPr>
        <p:spPr>
          <a:xfrm>
            <a:off x="563327" y="2170989"/>
            <a:ext cx="2691535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800" dirty="0">
                <a:solidFill>
                  <a:srgbClr val="000000"/>
                </a:solidFill>
                <a:latin typeface="Futura Book" panose="02000503000000000000" pitchFamily="2" charset="0"/>
              </a:rPr>
              <a:t>PLEASE NOTE: LAYERED PHOTOSHOP FILES FOR EACH SIZE CONTAIN LAYERS FOR PACKS &amp; HERO MELT IMAGE THAT CAN BE SWAPPED OUT.</a:t>
            </a:r>
            <a:endParaRPr lang="en-US" sz="1100" dirty="0">
              <a:latin typeface="Futura Book" panose="02000503000000000000" pitchFamily="2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A0D0D2-BCE9-1B48-A5FA-444F8B3B6248}"/>
              </a:ext>
            </a:extLst>
          </p:cNvPr>
          <p:cNvSpPr/>
          <p:nvPr/>
        </p:nvSpPr>
        <p:spPr>
          <a:xfrm>
            <a:off x="3598913" y="4742966"/>
            <a:ext cx="4637561" cy="14773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en-US" sz="1000" dirty="0">
                <a:latin typeface="Futura Book" panose="02000503000000000000"/>
                <a:ea typeface="+mn-lt"/>
                <a:cs typeface="+mn-lt"/>
              </a:rPr>
              <a:t>RED BARON® Pizza Melts take your favorite crispy, melty pizza flavor and sandwiches it between two pieces of crispy toast—ready in just three minutes right out of the microwave. </a:t>
            </a:r>
          </a:p>
          <a:p>
            <a:pPr>
              <a:defRPr/>
            </a:pPr>
            <a:endParaRPr lang="en-US" sz="1000" i="1" dirty="0">
              <a:latin typeface="Futura Book" panose="02000503000000000000"/>
              <a:ea typeface="+mn-lt"/>
              <a:cs typeface="+mn-lt"/>
            </a:endParaRPr>
          </a:p>
          <a:p>
            <a:pPr>
              <a:defRPr/>
            </a:pPr>
            <a:r>
              <a:rPr lang="en-US" sz="1000" dirty="0">
                <a:latin typeface="Futura Book" panose="02000503000000000000"/>
                <a:ea typeface="+mn-lt"/>
                <a:cs typeface="+mn-lt"/>
              </a:rPr>
              <a:t>The microwave is your mealtime solution with delicious new RED BARON® Pizza Melts. Crispy, melty pizza flavor is yours in minutes with these mouth-watering new microwavable pizza snack sandwiches, only from RED BARON®.</a:t>
            </a:r>
          </a:p>
          <a:p>
            <a:pPr>
              <a:defRPr/>
            </a:pPr>
            <a:endParaRPr lang="en-US" sz="1000" dirty="0">
              <a:latin typeface="Futura Book" panose="02000503000000000000"/>
              <a:ea typeface="+mn-lt"/>
              <a:cs typeface="+mn-lt"/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D6E23363-91BD-3347-AECA-CC3B00050F43}"/>
              </a:ext>
            </a:extLst>
          </p:cNvPr>
          <p:cNvSpPr txBox="1">
            <a:spLocks/>
          </p:cNvSpPr>
          <p:nvPr/>
        </p:nvSpPr>
        <p:spPr>
          <a:xfrm>
            <a:off x="540504" y="5909063"/>
            <a:ext cx="1040491" cy="214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FACEBOOK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14A1E05-E534-FE4A-B18A-49FCA3AC6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742" y="1240859"/>
            <a:ext cx="2543864" cy="1331289"/>
          </a:xfrm>
          <a:prstGeom prst="rect">
            <a:avLst/>
          </a:prstGeom>
        </p:spPr>
      </p:pic>
      <p:pic>
        <p:nvPicPr>
          <p:cNvPr id="9" name="Picture 8" descr="A picture containing text, slice, drink, snack food&#10;&#10;Description automatically generated">
            <a:extLst>
              <a:ext uri="{FF2B5EF4-FFF2-40B4-BE49-F238E27FC236}">
                <a16:creationId xmlns:a16="http://schemas.microsoft.com/office/drawing/2014/main" id="{F95170BD-FFA0-8B4C-98B0-54AE84E0E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311" y="1560207"/>
            <a:ext cx="2268003" cy="2268003"/>
          </a:xfrm>
          <a:prstGeom prst="rect">
            <a:avLst/>
          </a:prstGeom>
        </p:spPr>
      </p:pic>
      <p:pic>
        <p:nvPicPr>
          <p:cNvPr id="17" name="Picture 16" descr="A picture containing food, plate, dessert, snack food&#10;&#10;Description automatically generated">
            <a:extLst>
              <a:ext uri="{FF2B5EF4-FFF2-40B4-BE49-F238E27FC236}">
                <a16:creationId xmlns:a16="http://schemas.microsoft.com/office/drawing/2014/main" id="{134E650A-A7B5-C84B-A331-B765F382E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247" y="2821026"/>
            <a:ext cx="2521360" cy="1008544"/>
          </a:xfrm>
          <a:prstGeom prst="rect">
            <a:avLst/>
          </a:prstGeom>
        </p:spPr>
      </p:pic>
      <p:pic>
        <p:nvPicPr>
          <p:cNvPr id="21" name="Picture 20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F6C479B-2BD9-F14F-88DA-6448D1C80D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52" r="15618" b="14979"/>
          <a:stretch/>
        </p:blipFill>
        <p:spPr>
          <a:xfrm>
            <a:off x="567497" y="2931667"/>
            <a:ext cx="2917164" cy="285475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98538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pshot_x0020_Department xmlns="9024903b-9b12-4bc4-984c-b8b2ca408b41" xsi:nil="true"/>
    <Upshot_x0020_Document_x0020_Type xmlns="9024903b-9b12-4bc4-984c-b8b2ca408b41" xsi:nil="true"/>
    <Job_x0020_Number xmlns="9024903b-9b12-4bc4-984c-b8b2ca408b4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050CB32DC5DC42B8B91E1AF4BA9755" ma:contentTypeVersion="20" ma:contentTypeDescription="Create a new document." ma:contentTypeScope="" ma:versionID="f64716c64252541a3cd361e559bd871c">
  <xsd:schema xmlns:xsd="http://www.w3.org/2001/XMLSchema" xmlns:xs="http://www.w3.org/2001/XMLSchema" xmlns:p="http://schemas.microsoft.com/office/2006/metadata/properties" xmlns:ns2="9024903b-9b12-4bc4-984c-b8b2ca408b41" xmlns:ns3="5f69cc24-1ef4-4f77-a094-0c1d23b535e0" targetNamespace="http://schemas.microsoft.com/office/2006/metadata/properties" ma:root="true" ma:fieldsID="4467775ae010e65db3632ce83170710f" ns2:_="" ns3:_="">
    <xsd:import namespace="9024903b-9b12-4bc4-984c-b8b2ca408b41"/>
    <xsd:import namespace="5f69cc24-1ef4-4f77-a094-0c1d23b535e0"/>
    <xsd:element name="properties">
      <xsd:complexType>
        <xsd:sequence>
          <xsd:element name="documentManagement">
            <xsd:complexType>
              <xsd:all>
                <xsd:element ref="ns2:Upshot_x0020_Document_x0020_Type" minOccurs="0"/>
                <xsd:element ref="ns2:Job_x0020_Number" minOccurs="0"/>
                <xsd:element ref="ns2:Upshot_x0020_Department" minOccurs="0"/>
                <xsd:element ref="ns3:MediaServiceMetadata" minOccurs="0"/>
                <xsd:element ref="ns3:MediaServiceFastMetadata" minOccurs="0"/>
                <xsd:element ref="ns3:Job_x0020_Number_x003a_Job_x0020_Description" minOccurs="0"/>
                <xsd:element ref="ns3:Job_x0020_Number_x003a_Client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24903b-9b12-4bc4-984c-b8b2ca408b41" elementFormDefault="qualified">
    <xsd:import namespace="http://schemas.microsoft.com/office/2006/documentManagement/types"/>
    <xsd:import namespace="http://schemas.microsoft.com/office/infopath/2007/PartnerControls"/>
    <xsd:element name="Upshot_x0020_Document_x0020_Type" ma:index="2" nillable="true" ma:displayName="Upshot Document Type" ma:list="{7726186a-3199-4e7a-8822-d07f2d0c4d80}" ma:internalName="Upshot_x0020_Document_x0020_Type" ma:showField="Title" ma:web="9024903b-9b12-4bc4-984c-b8b2ca408b41">
      <xsd:simpleType>
        <xsd:restriction base="dms:Lookup"/>
      </xsd:simpleType>
    </xsd:element>
    <xsd:element name="Job_x0020_Number" ma:index="3" nillable="true" ma:displayName="Job Number" ma:list="{dfd5c535-38f1-4c60-ba59-faf9daa5fd97}" ma:internalName="Job_x0020_Number" ma:readOnly="false" ma:showField="Title" ma:web="9024903b-9b12-4bc4-984c-b8b2ca408b41">
      <xsd:simpleType>
        <xsd:restriction base="dms:Lookup"/>
      </xsd:simpleType>
    </xsd:element>
    <xsd:element name="Upshot_x0020_Department" ma:index="4" nillable="true" ma:displayName="Upshot Department" ma:list="{63a83ff0-edd0-4f65-8b98-f83399290455}" ma:internalName="Upshot_x0020_Department" ma:showField="Title" ma:web="9024903b-9b12-4bc4-984c-b8b2ca408b41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69cc24-1ef4-4f77-a094-0c1d23b535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Job_x0020_Number_x003a_Job_x0020_Description" ma:index="10" nillable="true" ma:displayName="Job Description" ma:list="{dfd5c535-38f1-4c60-ba59-faf9daa5fd97}" ma:internalName="Job_x0020_Number_x003a_Job_x0020_Description" ma:readOnly="true" ma:showField="Job_x0020_Description" ma:web="9024903b-9b12-4bc4-984c-b8b2ca408b41">
      <xsd:simpleType>
        <xsd:restriction base="dms:Lookup"/>
      </xsd:simpleType>
    </xsd:element>
    <xsd:element name="Job_x0020_Number_x003a_Client" ma:index="11" nillable="true" ma:displayName="Client" ma:list="{dfd5c535-38f1-4c60-ba59-faf9daa5fd97}" ma:internalName="Job_x0020_Number_x003a_Client" ma:readOnly="true" ma:showField="Client" ma:web="9024903b-9b12-4bc4-984c-b8b2ca408b41">
      <xsd:simpleType>
        <xsd:restriction base="dms:Lookup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F8730A-9B2E-4CC1-A9F4-012E5B93804F}">
  <ds:schemaRefs>
    <ds:schemaRef ds:uri="http://schemas.microsoft.com/office/2006/metadata/properties"/>
    <ds:schemaRef ds:uri="http://schemas.microsoft.com/office/infopath/2007/PartnerControls"/>
    <ds:schemaRef ds:uri="9024903b-9b12-4bc4-984c-b8b2ca408b41"/>
  </ds:schemaRefs>
</ds:datastoreItem>
</file>

<file path=customXml/itemProps2.xml><?xml version="1.0" encoding="utf-8"?>
<ds:datastoreItem xmlns:ds="http://schemas.openxmlformats.org/officeDocument/2006/customXml" ds:itemID="{36D10C4B-B718-4918-AD7E-3EBAC41343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BDD7BC-3CB1-47ED-9241-E73A6AAF91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24903b-9b12-4bc4-984c-b8b2ca408b41"/>
    <ds:schemaRef ds:uri="5f69cc24-1ef4-4f77-a094-0c1d23b535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9533</TotalTime>
  <Words>677</Words>
  <Application>Microsoft Macintosh PowerPoint</Application>
  <PresentationFormat>On-screen Show (4:3)</PresentationFormat>
  <Paragraphs>87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Futura Book</vt:lpstr>
      <vt:lpstr>Futura CondensedBold</vt:lpstr>
      <vt:lpstr>Office Theme</vt:lpstr>
      <vt:lpstr>PIZZA MELTS MARKETING KIT</vt:lpstr>
      <vt:lpstr>MARKETING KIT GUIDELINES</vt:lpstr>
      <vt:lpstr>PIZZA MELT ASSETS AVAILABLE</vt:lpstr>
      <vt:lpstr>CIRCULAR ADS</vt:lpstr>
      <vt:lpstr>DIGITAL BANNERS</vt:lpstr>
      <vt:lpstr>DIGITAL CTA OPTIONS</vt:lpstr>
      <vt:lpstr>SOCIAL MEDIA</vt:lpstr>
    </vt:vector>
  </TitlesOfParts>
  <Company>The Schwan Food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edit Master title style</dc:title>
  <dc:creator>Shannon Helmke</dc:creator>
  <cp:lastModifiedBy>Shannon Helmke</cp:lastModifiedBy>
  <cp:revision>154</cp:revision>
  <cp:lastPrinted>2020-02-19T22:54:01Z</cp:lastPrinted>
  <dcterms:created xsi:type="dcterms:W3CDTF">2017-07-12T21:22:50Z</dcterms:created>
  <dcterms:modified xsi:type="dcterms:W3CDTF">2021-03-31T19:17:01Z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0x010100E9050CB32DC5DC42B8B91E1AF4BA9755</vt:lpwstr>
  </property>
</Properties>
</file>