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0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a Bundt" initials="CB" lastIdx="1" clrIdx="0">
    <p:extLst>
      <p:ext uri="{19B8F6BF-5375-455C-9EA6-DF929625EA0E}">
        <p15:presenceInfo xmlns:p15="http://schemas.microsoft.com/office/powerpoint/2012/main" userId="S::Christa.Bundt@schwans.com::64f044ed-5958-44b0-a39d-bdb922abe6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544"/>
    <a:srgbClr val="60A845"/>
    <a:srgbClr val="F4F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42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9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5" d="100"/>
          <a:sy n="135" d="100"/>
        </p:scale>
        <p:origin x="302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291F1-201B-154B-BC17-3DFFEC5F87E5}" type="datetimeFigureOut">
              <a:rPr lang="en-US" smtClean="0"/>
              <a:t>6/8/21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4BE47-B4CE-E341-B676-CE7E2C482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5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4BE47-B4CE-E341-B676-CE7E2C482F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1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4BE47-B4CE-E341-B676-CE7E2C482F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349AC7-D24D-234B-B353-19791245F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492874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9205E-06F9-F34E-BACE-5456D1578FB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picture containing food, snack food, sliced&#10;&#10;Description automatically generated">
            <a:extLst>
              <a:ext uri="{FF2B5EF4-FFF2-40B4-BE49-F238E27FC236}">
                <a16:creationId xmlns:a16="http://schemas.microsoft.com/office/drawing/2014/main" id="{D743447F-78CB-204E-B08C-4150AB0C53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4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2863DB-DB3C-394B-A53D-F6A94A2CA2E5}"/>
              </a:ext>
            </a:extLst>
          </p:cNvPr>
          <p:cNvSpPr/>
          <p:nvPr userDrawn="1"/>
        </p:nvSpPr>
        <p:spPr>
          <a:xfrm>
            <a:off x="0" y="0"/>
            <a:ext cx="9144000" cy="1045750"/>
          </a:xfrm>
          <a:prstGeom prst="rect">
            <a:avLst/>
          </a:prstGeom>
          <a:solidFill>
            <a:srgbClr val="60A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1661"/>
            <a:ext cx="7886700" cy="48153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6525"/>
            <a:ext cx="7772400" cy="84745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6ADFBB-630B-6745-B3A9-CCCCFCE9B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492874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9205E-06F9-F34E-BACE-5456D1578FB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067AA3A-3832-6B41-872A-50D91D114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907" y="84689"/>
            <a:ext cx="1058225" cy="11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9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492874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9205E-06F9-F34E-BACE-5456D1578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8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a.Bundt@Schwans.com" TargetMode="External"/><Relationship Id="rId2" Type="http://schemas.openxmlformats.org/officeDocument/2006/relationships/hyperlink" Target="https://www.schwansmarketingkit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97B29B-D62E-764B-A847-93F25AA60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54760" y="6487734"/>
            <a:ext cx="2057400" cy="365125"/>
          </a:xfrm>
        </p:spPr>
        <p:txBody>
          <a:bodyPr/>
          <a:lstStyle/>
          <a:p>
            <a:fld id="{EFF9205E-06F9-F34E-BACE-5456D1578FB5}" type="slidenum">
              <a:rPr lang="en-US" smtClean="0"/>
              <a:t>1</a:t>
            </a:fld>
            <a:endParaRPr lang="en-US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16964F4-F3EC-2B4F-ACC5-D5B4DBE9A3D7}"/>
              </a:ext>
            </a:extLst>
          </p:cNvPr>
          <p:cNvSpPr txBox="1">
            <a:spLocks/>
          </p:cNvSpPr>
          <p:nvPr/>
        </p:nvSpPr>
        <p:spPr>
          <a:xfrm>
            <a:off x="5378335" y="4971011"/>
            <a:ext cx="3733825" cy="12509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+mn-lt"/>
              </a:rPr>
              <a:t>BIBIGO</a:t>
            </a:r>
          </a:p>
          <a:p>
            <a:r>
              <a:rPr lang="en-US" b="1" dirty="0">
                <a:solidFill>
                  <a:schemeClr val="bg1"/>
                </a:solidFill>
                <a:latin typeface="+mn-lt"/>
              </a:rPr>
              <a:t>Marketing Kit</a:t>
            </a: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9297F01C-444F-0E4C-B457-EC20A354AC74}"/>
              </a:ext>
            </a:extLst>
          </p:cNvPr>
          <p:cNvSpPr txBox="1">
            <a:spLocks/>
          </p:cNvSpPr>
          <p:nvPr/>
        </p:nvSpPr>
        <p:spPr>
          <a:xfrm>
            <a:off x="5378334" y="6221957"/>
            <a:ext cx="3733825" cy="597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07380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A77F-BB29-9B4E-A59A-3F8F3220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4" y="225978"/>
            <a:ext cx="7832036" cy="698361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Marketing Kit Guidelines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28FD8-0903-2F48-ADB3-DAD9D951F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7226" y="6492875"/>
            <a:ext cx="526774" cy="365125"/>
          </a:xfrm>
        </p:spPr>
        <p:txBody>
          <a:bodyPr/>
          <a:lstStyle/>
          <a:p>
            <a:fld id="{EFF9205E-06F9-F34E-BACE-5456D1578FB5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AC802EFA-401D-0A4E-A7AC-3353401B0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685" y="1355438"/>
            <a:ext cx="8420630" cy="5502562"/>
          </a:xfrm>
        </p:spPr>
        <p:txBody>
          <a:bodyPr>
            <a:normAutofit fontScale="47500" lnSpcReduction="20000"/>
          </a:bodyPr>
          <a:lstStyle/>
          <a:p>
            <a:pPr marL="285750" indent="-285750"/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Leverage the assets within this marketing kit to delight and inspire BIBIGO</a:t>
            </a:r>
            <a:r>
              <a:rPr lang="en-US" baseline="30000" dirty="0">
                <a:latin typeface="Times New Roman"/>
                <a:ea typeface="Baskerville" panose="02020502070401020303" pitchFamily="18" charset="0"/>
                <a:cs typeface="Times New Roman"/>
              </a:rPr>
              <a:t>®</a:t>
            </a: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 shoppers along the path to purchase.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/>
            <a:r>
              <a:rPr lang="en-US" dirty="0">
                <a:latin typeface="Times New Roman"/>
                <a:cs typeface="Times New Roman"/>
              </a:rPr>
              <a:t>Leverage retailer channels: placements in communications and tactics pre-shop (digital and circular).</a:t>
            </a:r>
          </a:p>
          <a:p>
            <a:pPr marL="285750" indent="-285750"/>
            <a:r>
              <a:rPr lang="en-US" dirty="0">
                <a:latin typeface="Times New Roman"/>
                <a:cs typeface="Times New Roman"/>
              </a:rPr>
              <a:t>Leverage marketing kit assets to have a consistent look and feel at all touch points during the campaign.</a:t>
            </a:r>
          </a:p>
          <a:p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6EB544"/>
                </a:solidFill>
                <a:latin typeface="Times New Roman"/>
                <a:ea typeface="Baskerville" panose="02020502070401020303" pitchFamily="18" charset="0"/>
                <a:cs typeface="Times New Roman"/>
              </a:rPr>
              <a:t>CIRCULAR ASSETS</a:t>
            </a:r>
            <a:endParaRPr lang="en-US" b="1" dirty="0">
              <a:solidFill>
                <a:srgbClr val="6EB544"/>
              </a:solidFill>
              <a:latin typeface="Times New Roman"/>
              <a:cs typeface="Times New Roman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Assets will include editable files along with BIBIGO</a:t>
            </a:r>
            <a:r>
              <a:rPr lang="en-US" baseline="30000" dirty="0">
                <a:latin typeface="Times New Roman"/>
                <a:ea typeface="Baskerville" panose="02020502070401020303" pitchFamily="18" charset="0"/>
                <a:cs typeface="Times New Roman"/>
              </a:rPr>
              <a:t>®</a:t>
            </a: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 pack-shot images.</a:t>
            </a:r>
            <a:endParaRPr lang="en-US" dirty="0">
              <a:latin typeface="Times New Roman"/>
              <a:cs typeface="Times New Roman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Retailers can leverage assets for placement in-ad and can update with correct product mix, description and pricing.</a:t>
            </a:r>
            <a:endParaRPr lang="en-US" dirty="0">
              <a:latin typeface="Times New Roman"/>
              <a:cs typeface="Times New Roman"/>
            </a:endParaRPr>
          </a:p>
          <a:p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6EB544"/>
                </a:solidFill>
                <a:latin typeface="Times New Roman"/>
                <a:ea typeface="Baskerville" panose="02020502070401020303" pitchFamily="18" charset="0"/>
                <a:cs typeface="Times New Roman"/>
              </a:rPr>
              <a:t>DIGITAL BANNERS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Assets will include editable files. Retailers can add their logo to the banner.</a:t>
            </a:r>
            <a:endParaRPr lang="en-US" dirty="0">
              <a:latin typeface="Times New Roman"/>
              <a:cs typeface="Times New Roman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Retailers can leverage assets for placement on retail websites or ad exchange and can update the CTA based on </a:t>
            </a:r>
            <a:br>
              <a:rPr lang="en-US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click-through destination</a:t>
            </a:r>
            <a:r>
              <a:rPr lang="en-US" dirty="0">
                <a:latin typeface="Times New Roman"/>
                <a:cs typeface="Times New Roman"/>
              </a:rPr>
              <a:t>.  </a:t>
            </a:r>
          </a:p>
          <a:p>
            <a:pPr marL="857250" lvl="1" indent="-457200"/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Banner ads should link to BIBIGO</a:t>
            </a:r>
            <a:r>
              <a:rPr lang="en-US" baseline="30000" dirty="0">
                <a:latin typeface="Times New Roman"/>
                <a:ea typeface="Baskerville" panose="02020502070401020303" pitchFamily="18" charset="0"/>
                <a:cs typeface="Times New Roman"/>
              </a:rPr>
              <a:t>®</a:t>
            </a: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 product information on the retailer’s site or digital coupons (if available).</a:t>
            </a:r>
            <a:endParaRPr lang="en-US" dirty="0">
              <a:latin typeface="Times New Roman"/>
              <a:cs typeface="Times New Roman"/>
            </a:endParaRPr>
          </a:p>
          <a:p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6EB544"/>
                </a:solidFill>
                <a:latin typeface="Times New Roman"/>
                <a:ea typeface="Baskerville" panose="02020502070401020303" pitchFamily="18" charset="0"/>
                <a:cs typeface="Times New Roman"/>
              </a:rPr>
              <a:t>SOCIAL MEDIA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Assets will include digital-ready images that can be used on retailer’s Facebook, Twitter and Instagram channels.</a:t>
            </a:r>
            <a:endParaRPr lang="en-US" dirty="0">
              <a:latin typeface="Times New Roman"/>
              <a:cs typeface="Times New Roman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Social post copy will be provided. Retailers can adjust copy to align with their social voice/tone and can highlight special offers or deals available on the retailer’s site.</a:t>
            </a:r>
            <a:endParaRPr lang="en-US" dirty="0">
              <a:latin typeface="Times New Roman"/>
              <a:cs typeface="Times New Roman"/>
            </a:endParaRPr>
          </a:p>
          <a:p>
            <a:pPr marL="857250" lvl="1" indent="-457200"/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Social posts should link to BIBIGO</a:t>
            </a:r>
            <a:r>
              <a:rPr lang="en-US" baseline="30000" dirty="0">
                <a:latin typeface="Times New Roman"/>
                <a:ea typeface="Baskerville" panose="02020502070401020303" pitchFamily="18" charset="0"/>
                <a:cs typeface="Times New Roman"/>
              </a:rPr>
              <a:t>®</a:t>
            </a: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 product information on retailer’s site or digital incentives (if available).</a:t>
            </a:r>
          </a:p>
          <a:p>
            <a:pPr marL="857250" lvl="1" indent="-457200"/>
            <a:endParaRPr lang="en-US" dirty="0">
              <a:latin typeface="Times New Roman"/>
              <a:ea typeface="Baskerville" panose="02020502070401020303" pitchFamily="18" charset="0"/>
              <a:cs typeface="Times New Roman"/>
            </a:endParaRPr>
          </a:p>
          <a:p>
            <a:pPr marL="0" lvl="0" indent="0">
              <a:buNone/>
            </a:pPr>
            <a:r>
              <a:rPr lang="en-US" b="1" dirty="0">
                <a:solidFill>
                  <a:srgbClr val="6EB544"/>
                </a:solidFill>
                <a:latin typeface="Times New Roman"/>
                <a:ea typeface="Baskerville" panose="02020502070401020303" pitchFamily="18" charset="0"/>
                <a:cs typeface="Times New Roman"/>
              </a:rPr>
              <a:t>FREEZER CLINGS</a:t>
            </a:r>
          </a:p>
          <a:p>
            <a:pPr marL="857250" lvl="1" indent="-457200"/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Work with national account manager to have clings placed in stores, while supplies last.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en-US" dirty="0"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2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A77F-BB29-9B4E-A59A-3F8F3220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4" y="225978"/>
            <a:ext cx="7832036" cy="698361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Marketing Kit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28FD8-0903-2F48-ADB3-DAD9D951F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7226" y="6492875"/>
            <a:ext cx="526774" cy="365125"/>
          </a:xfrm>
        </p:spPr>
        <p:txBody>
          <a:bodyPr/>
          <a:lstStyle/>
          <a:p>
            <a:fld id="{EFF9205E-06F9-F34E-BACE-5456D1578FB5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8EEE09-833D-D841-86E7-4F3B4FDB36BD}"/>
              </a:ext>
            </a:extLst>
          </p:cNvPr>
          <p:cNvSpPr txBox="1">
            <a:spLocks/>
          </p:cNvSpPr>
          <p:nvPr/>
        </p:nvSpPr>
        <p:spPr>
          <a:xfrm>
            <a:off x="157183" y="1536088"/>
            <a:ext cx="5676900" cy="381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US" spc="300" dirty="0">
                <a:solidFill>
                  <a:srgbClr val="000000"/>
                </a:solidFill>
                <a:latin typeface="Century Gothic"/>
              </a:rPr>
              <a:t>DOWNLOADABLE ASSETS</a:t>
            </a:r>
            <a:endParaRPr lang="en-US" spc="3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599CD1-9AF0-924E-A689-9DFAB91B8BF5}"/>
              </a:ext>
            </a:extLst>
          </p:cNvPr>
          <p:cNvSpPr txBox="1"/>
          <p:nvPr/>
        </p:nvSpPr>
        <p:spPr>
          <a:xfrm>
            <a:off x="100030" y="2167459"/>
            <a:ext cx="53674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entury Gothic"/>
              </a:rPr>
              <a:t>DOWNLOAD ASSETS: 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Century Gothic"/>
                <a:hlinkClick r:id="rId2"/>
              </a:rPr>
              <a:t> CLICK HERE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  <a:latin typeface="Century Gothic"/>
              <a:cs typeface="Calibri" panose="020F0502020204030204"/>
            </a:endParaRPr>
          </a:p>
          <a:p>
            <a:endParaRPr lang="en-US" dirty="0">
              <a:latin typeface="Century Gothic"/>
              <a:cs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DD2932-4D36-8445-9744-D71821E3162D}"/>
              </a:ext>
            </a:extLst>
          </p:cNvPr>
          <p:cNvSpPr/>
          <p:nvPr/>
        </p:nvSpPr>
        <p:spPr>
          <a:xfrm>
            <a:off x="3398860" y="2638621"/>
            <a:ext cx="5487245" cy="399340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solidFill>
                  <a:srgbClr val="39160F"/>
                </a:solidFill>
                <a:latin typeface="Times New Roman"/>
                <a:ea typeface="Baskerville" panose="02020502070401020303" pitchFamily="18" charset="0"/>
                <a:cs typeface="Times New Roman"/>
              </a:rPr>
              <a:t>HAVE QUESTIONS OR NEED ADDITIONAL SUPPORT?</a:t>
            </a: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latin typeface="Times New Roman"/>
                <a:ea typeface="Baskerville" panose="02020502070401020303" pitchFamily="18" charset="0"/>
                <a:cs typeface="Times New Roman"/>
              </a:rPr>
              <a:t>CONTACT: Christa Bundt</a:t>
            </a: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latin typeface="Times New Roman"/>
                <a:cs typeface="Times New Roman"/>
                <a:hlinkClick r:id="rId3"/>
              </a:rPr>
              <a:t>Christa.Bundt@Schwans.com</a:t>
            </a:r>
            <a:endParaRPr lang="en-US" sz="1500" dirty="0">
              <a:latin typeface="Times New Roman"/>
              <a:cs typeface="Times New Roman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</a:pPr>
            <a:endParaRPr lang="en-US" sz="1500" dirty="0"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rgbClr val="39160F"/>
                </a:solidFill>
                <a:latin typeface="Century Gothic"/>
                <a:ea typeface="Baskerville" panose="02020502070401020303" pitchFamily="18" charset="0"/>
                <a:cs typeface="Times New Roman"/>
              </a:rPr>
              <a:t>Each editable asset includes a layer for </a:t>
            </a:r>
            <a:r>
              <a:rPr lang="en-US" sz="1200" b="1" dirty="0" err="1">
                <a:solidFill>
                  <a:srgbClr val="39160F"/>
                </a:solidFill>
                <a:latin typeface="Century Gothic"/>
                <a:ea typeface="Baskerville" panose="02020502070401020303" pitchFamily="18" charset="0"/>
                <a:cs typeface="Times New Roman"/>
              </a:rPr>
              <a:t>mandu</a:t>
            </a:r>
            <a:r>
              <a:rPr lang="en-US" sz="1200" b="1" dirty="0">
                <a:solidFill>
                  <a:srgbClr val="39160F"/>
                </a:solidFill>
                <a:latin typeface="Century Gothic"/>
                <a:ea typeface="Baskerville" panose="02020502070401020303" pitchFamily="18" charset="0"/>
                <a:cs typeface="Times New Roman"/>
              </a:rPr>
              <a:t>, wontons or dumplings.</a:t>
            </a:r>
            <a:br>
              <a:rPr lang="en-US" sz="1200" b="1" dirty="0">
                <a:latin typeface="Century Gothic" panose="020B0502020202020204" pitchFamily="34" charset="0"/>
                <a:ea typeface="Baskerville" panose="02020502070401020303" pitchFamily="18" charset="0"/>
                <a:cs typeface="Times New Roman" panose="02020603050405020304" pitchFamily="18" charset="0"/>
              </a:rPr>
            </a:br>
            <a:endParaRPr lang="en-US" sz="12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500" b="1" dirty="0">
                <a:latin typeface="Times New Roman"/>
                <a:ea typeface="Baskerville" panose="02020502070401020303" pitchFamily="18" charset="0"/>
                <a:cs typeface="Times New Roman"/>
              </a:rPr>
              <a:t>Circular Ad Layouts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/>
                <a:ea typeface="Baskerville" panose="02020502070401020303" pitchFamily="18" charset="0"/>
                <a:cs typeface="Times New Roman"/>
              </a:rPr>
              <a:t>3" W x 3" H and 10" W x 3" H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500" b="1" dirty="0"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500" b="1" dirty="0">
                <a:latin typeface="Times New Roman"/>
                <a:ea typeface="Baskerville" panose="02020502070401020303" pitchFamily="18" charset="0"/>
                <a:cs typeface="Times New Roman"/>
              </a:rPr>
              <a:t>Digital</a:t>
            </a:r>
            <a:endParaRPr lang="en-US" sz="1500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/>
                <a:ea typeface="Baskerville" panose="02020502070401020303" pitchFamily="18" charset="0"/>
                <a:cs typeface="Times New Roman"/>
              </a:rPr>
              <a:t>Standard banners: 300 x 250, 728 x 90, 160 x 600 and 320 x 50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500" b="1" dirty="0"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500" b="1" dirty="0">
                <a:latin typeface="Times New Roman"/>
                <a:ea typeface="Baskerville" panose="02020502070401020303" pitchFamily="18" charset="0"/>
                <a:cs typeface="Times New Roman"/>
              </a:rPr>
              <a:t>Social Media</a:t>
            </a:r>
            <a:endParaRPr lang="en-US" sz="1500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/>
                <a:ea typeface="Baskerville" panose="02020502070401020303" pitchFamily="18" charset="0"/>
                <a:cs typeface="Times New Roman"/>
              </a:rPr>
              <a:t>Facebook newsfeed ad: 1200 x 630 pixels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/>
                <a:ea typeface="Baskerville" panose="02020502070401020303" pitchFamily="18" charset="0"/>
                <a:cs typeface="Times New Roman"/>
              </a:rPr>
              <a:t>Instagram: 1080 x 1080 pixels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/>
                <a:ea typeface="Baskerville" panose="02020502070401020303" pitchFamily="18" charset="0"/>
                <a:cs typeface="Times New Roman"/>
              </a:rPr>
              <a:t>Twitter: 1200 x 675 pixels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latin typeface="Times New Roman"/>
                <a:ea typeface="Baskerville" panose="02020502070401020303" pitchFamily="18" charset="0"/>
                <a:cs typeface="Times New Roman"/>
              </a:rPr>
              <a:t>+   post copy</a:t>
            </a:r>
            <a:br>
              <a:rPr lang="en-US" sz="15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</a:br>
            <a:endParaRPr lang="en-US" sz="1500" dirty="0"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500" dirty="0"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ECAB00-CDAC-9544-BBBB-0474E70381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2409" y="2706878"/>
            <a:ext cx="2914955" cy="291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7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A77F-BB29-9B4E-A59A-3F8F3220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4" y="225978"/>
            <a:ext cx="7832036" cy="698361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Circular 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28FD8-0903-2F48-ADB3-DAD9D951F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7226" y="6492875"/>
            <a:ext cx="526774" cy="365125"/>
          </a:xfrm>
        </p:spPr>
        <p:txBody>
          <a:bodyPr/>
          <a:lstStyle/>
          <a:p>
            <a:fld id="{EFF9205E-06F9-F34E-BACE-5456D1578FB5}" type="slidenum">
              <a:rPr lang="en-US" smtClean="0"/>
              <a:t>4</a:t>
            </a:fld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9DEF187-AFE4-064A-B53F-E79FD721512F}"/>
              </a:ext>
            </a:extLst>
          </p:cNvPr>
          <p:cNvSpPr txBox="1">
            <a:spLocks/>
          </p:cNvSpPr>
          <p:nvPr/>
        </p:nvSpPr>
        <p:spPr>
          <a:xfrm>
            <a:off x="-1061003" y="2259567"/>
            <a:ext cx="2857500" cy="3834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15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Baskerville" panose="02020502070401020303" pitchFamily="18" charset="0"/>
                <a:cs typeface="+mn-cs"/>
              </a:rPr>
              <a:t>3" W x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3" H</a:t>
            </a:r>
            <a:endParaRPr kumimoji="0" lang="en-US" sz="15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Baskerville" panose="02020502070401020303" pitchFamily="18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Baskerville" panose="02020502070401020303" pitchFamily="18" charset="0"/>
                <a:cs typeface="+mn-cs"/>
              </a:rPr>
              <a:t>10" W x 3" H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7EB7DC0-EC64-9942-883A-43433D5F1F97}"/>
              </a:ext>
            </a:extLst>
          </p:cNvPr>
          <p:cNvSpPr txBox="1">
            <a:spLocks/>
          </p:cNvSpPr>
          <p:nvPr/>
        </p:nvSpPr>
        <p:spPr>
          <a:xfrm>
            <a:off x="7764385" y="3774368"/>
            <a:ext cx="1117342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10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  <a:r>
              <a:rPr kumimoji="0" lang="en-US" sz="600" u="none" strike="noStrike" kern="1200" cap="none" spc="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" W X 10" H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AEADA8E-9FE3-B349-974B-F47E0A2E6AAF}"/>
              </a:ext>
            </a:extLst>
          </p:cNvPr>
          <p:cNvSpPr txBox="1">
            <a:spLocks/>
          </p:cNvSpPr>
          <p:nvPr/>
        </p:nvSpPr>
        <p:spPr>
          <a:xfrm>
            <a:off x="7835912" y="6543717"/>
            <a:ext cx="1117342" cy="23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pc="100" dirty="0">
                <a:solidFill>
                  <a:srgbClr val="000000"/>
                </a:solidFill>
                <a:latin typeface="Century Gothic" panose="020B0502020202020204" pitchFamily="34" charset="0"/>
              </a:rPr>
              <a:t>10" W X 3" H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0B85E45-8BD0-DD4F-BE3A-8FA3CC39ED47}"/>
              </a:ext>
            </a:extLst>
          </p:cNvPr>
          <p:cNvSpPr txBox="1">
            <a:spLocks/>
          </p:cNvSpPr>
          <p:nvPr/>
        </p:nvSpPr>
        <p:spPr>
          <a:xfrm>
            <a:off x="381459" y="1230978"/>
            <a:ext cx="5676900" cy="762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CIRCULAR AD LAYOUTS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A44260-323A-4F42-8DC0-AEF02FB101B9}"/>
              </a:ext>
            </a:extLst>
          </p:cNvPr>
          <p:cNvCxnSpPr>
            <a:cxnSpLocks/>
          </p:cNvCxnSpPr>
          <p:nvPr/>
        </p:nvCxnSpPr>
        <p:spPr>
          <a:xfrm>
            <a:off x="414114" y="2146097"/>
            <a:ext cx="280579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B4AC63E-7BCA-2C4D-B9EA-4CCE919480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58359" y="1239777"/>
            <a:ext cx="2509073" cy="25090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3BE494-7CFC-194C-94C0-1D3A874E32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5049" y="4043010"/>
            <a:ext cx="8213900" cy="24641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01C51B9-1356-4AD2-8D45-72EDB7EEFFAB}"/>
              </a:ext>
            </a:extLst>
          </p:cNvPr>
          <p:cNvSpPr/>
          <p:nvPr/>
        </p:nvSpPr>
        <p:spPr>
          <a:xfrm>
            <a:off x="51765" y="6584412"/>
            <a:ext cx="6886574" cy="2462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sz="1000" b="1" spc="100" dirty="0">
                <a:solidFill>
                  <a:srgbClr val="000000"/>
                </a:solidFill>
                <a:latin typeface="Times New Roman"/>
                <a:cs typeface="Times New Roman"/>
              </a:rPr>
              <a:t>Product Options: </a:t>
            </a:r>
            <a:r>
              <a:rPr lang="en-US" sz="1000" spc="100" dirty="0" err="1">
                <a:solidFill>
                  <a:srgbClr val="000000"/>
                </a:solidFill>
                <a:latin typeface="Times New Roman"/>
                <a:cs typeface="Times New Roman"/>
              </a:rPr>
              <a:t>Mandu</a:t>
            </a:r>
            <a:r>
              <a:rPr lang="en-US" sz="1000" spc="100" dirty="0">
                <a:solidFill>
                  <a:srgbClr val="000000"/>
                </a:solidFill>
                <a:latin typeface="Times New Roman"/>
                <a:cs typeface="Times New Roman"/>
              </a:rPr>
              <a:t>, Mini Wontons, Steamed Dumplings</a:t>
            </a:r>
            <a:endParaRPr lang="en-US" sz="1000" spc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40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A77F-BB29-9B4E-A59A-3F8F3220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4" y="225978"/>
            <a:ext cx="7832036" cy="698361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Digital Banners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28FD8-0903-2F48-ADB3-DAD9D951F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7226" y="6492875"/>
            <a:ext cx="526774" cy="365125"/>
          </a:xfrm>
        </p:spPr>
        <p:txBody>
          <a:bodyPr/>
          <a:lstStyle/>
          <a:p>
            <a:fld id="{EFF9205E-06F9-F34E-BACE-5456D1578FB5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B34989-0AF7-704F-8756-66938DB5C34D}"/>
              </a:ext>
            </a:extLst>
          </p:cNvPr>
          <p:cNvSpPr txBox="1">
            <a:spLocks/>
          </p:cNvSpPr>
          <p:nvPr/>
        </p:nvSpPr>
        <p:spPr>
          <a:xfrm>
            <a:off x="381459" y="1181100"/>
            <a:ext cx="5676900" cy="762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DIGITAL AD LAYOUTS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2E18F6-0039-D146-89EB-2E201E4E9DE1}"/>
              </a:ext>
            </a:extLst>
          </p:cNvPr>
          <p:cNvCxnSpPr>
            <a:cxnSpLocks/>
          </p:cNvCxnSpPr>
          <p:nvPr/>
        </p:nvCxnSpPr>
        <p:spPr>
          <a:xfrm>
            <a:off x="414114" y="2096219"/>
            <a:ext cx="280579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C7AC43-65EB-F247-A0BC-124CD97A4823}"/>
              </a:ext>
            </a:extLst>
          </p:cNvPr>
          <p:cNvSpPr>
            <a:spLocks noGrp="1"/>
          </p:cNvSpPr>
          <p:nvPr/>
        </p:nvSpPr>
        <p:spPr>
          <a:xfrm>
            <a:off x="51765" y="2201994"/>
            <a:ext cx="1635856" cy="2197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</a:rPr>
              <a:t>300 x 250</a:t>
            </a:r>
          </a:p>
          <a:p>
            <a:r>
              <a:rPr lang="en-US">
                <a:latin typeface="Times New Roman" panose="02020603050405020304" pitchFamily="18" charset="0"/>
              </a:rPr>
              <a:t>728 x 90</a:t>
            </a:r>
          </a:p>
          <a:p>
            <a:r>
              <a:rPr lang="en-US">
                <a:latin typeface="Times New Roman" panose="02020603050405020304" pitchFamily="18" charset="0"/>
              </a:rPr>
              <a:t>160 x 600</a:t>
            </a:r>
          </a:p>
          <a:p>
            <a:r>
              <a:rPr lang="en-US">
                <a:latin typeface="Times New Roman" panose="02020603050405020304" pitchFamily="18" charset="0"/>
              </a:rPr>
              <a:t>320 x 50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809501E-235E-4340-B9F3-057A21DC454B}"/>
              </a:ext>
            </a:extLst>
          </p:cNvPr>
          <p:cNvSpPr txBox="1">
            <a:spLocks/>
          </p:cNvSpPr>
          <p:nvPr/>
        </p:nvSpPr>
        <p:spPr>
          <a:xfrm>
            <a:off x="6134221" y="4103538"/>
            <a:ext cx="913539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entury Gothic" panose="020B0502020202020204" pitchFamily="34" charset="0"/>
              </a:rPr>
              <a:t>300 x 250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3B9ECC4-D27F-7F49-A679-5CAA30A3BDD4}"/>
              </a:ext>
            </a:extLst>
          </p:cNvPr>
          <p:cNvSpPr txBox="1">
            <a:spLocks/>
          </p:cNvSpPr>
          <p:nvPr/>
        </p:nvSpPr>
        <p:spPr>
          <a:xfrm>
            <a:off x="5750009" y="6260873"/>
            <a:ext cx="1220102" cy="314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entury Gothic" panose="020B0502020202020204" pitchFamily="34" charset="0"/>
              </a:rPr>
              <a:t>728 x 90</a:t>
            </a:r>
            <a:br>
              <a:rPr lang="en-US">
                <a:latin typeface="Century Gothic" panose="020B0502020202020204" pitchFamily="34" charset="0"/>
              </a:rPr>
            </a:br>
            <a:r>
              <a:rPr lang="en-US">
                <a:latin typeface="Century Gothic" panose="020B0502020202020204" pitchFamily="34" charset="0"/>
              </a:rPr>
              <a:t>SHOWN AT 75%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9B3361-C733-0646-94ED-8467DBE3B887}"/>
              </a:ext>
            </a:extLst>
          </p:cNvPr>
          <p:cNvSpPr txBox="1">
            <a:spLocks/>
          </p:cNvSpPr>
          <p:nvPr/>
        </p:nvSpPr>
        <p:spPr>
          <a:xfrm>
            <a:off x="6203229" y="5053183"/>
            <a:ext cx="794209" cy="23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entury Gothic" panose="020B0502020202020204" pitchFamily="34" charset="0"/>
              </a:rPr>
              <a:t>320 x 50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BA8787E-AE7D-A44E-950D-0726B7362278}"/>
              </a:ext>
            </a:extLst>
          </p:cNvPr>
          <p:cNvSpPr txBox="1">
            <a:spLocks/>
          </p:cNvSpPr>
          <p:nvPr/>
        </p:nvSpPr>
        <p:spPr>
          <a:xfrm>
            <a:off x="7266497" y="6446382"/>
            <a:ext cx="1381398" cy="411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entury Gothic" panose="020B0502020202020204" pitchFamily="34" charset="0"/>
              </a:rPr>
              <a:t>160 x 600 </a:t>
            </a:r>
            <a:br>
              <a:rPr lang="en-US">
                <a:latin typeface="Century Gothic" panose="020B0502020202020204" pitchFamily="34" charset="0"/>
              </a:rPr>
            </a:br>
            <a:r>
              <a:rPr lang="en-US">
                <a:latin typeface="Century Gothic" panose="020B0502020202020204" pitchFamily="34" charset="0"/>
              </a:rPr>
              <a:t>SHOWN AT 75%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72722E-61F8-484A-A867-C18AA2128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22367" y="4394568"/>
            <a:ext cx="4112672" cy="642605"/>
          </a:xfrm>
          <a:prstGeom prst="rect">
            <a:avLst/>
          </a:prstGeom>
          <a:ln w="3175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DF6E33-C1B4-4A4E-9076-CE3E199E3C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925" y="5393034"/>
            <a:ext cx="6934111" cy="8572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1B2838-712E-E644-8CB4-6FE35B1354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66497" y="713311"/>
            <a:ext cx="1524720" cy="5717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2A32FB-FBCD-A245-B33C-15B39B2928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269417" y="1781467"/>
            <a:ext cx="2723430" cy="22695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167F379-2CCE-1B40-A939-8703E52352BA}"/>
              </a:ext>
            </a:extLst>
          </p:cNvPr>
          <p:cNvSpPr/>
          <p:nvPr/>
        </p:nvSpPr>
        <p:spPr>
          <a:xfrm>
            <a:off x="51765" y="6508911"/>
            <a:ext cx="6886574" cy="2462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sz="1000" b="1" spc="100" dirty="0">
                <a:solidFill>
                  <a:srgbClr val="000000"/>
                </a:solidFill>
                <a:latin typeface="Times New Roman"/>
                <a:cs typeface="Times New Roman"/>
              </a:rPr>
              <a:t>Product Options: </a:t>
            </a:r>
            <a:r>
              <a:rPr lang="en-US" sz="1000" spc="100" dirty="0" err="1">
                <a:solidFill>
                  <a:srgbClr val="000000"/>
                </a:solidFill>
                <a:latin typeface="Times New Roman"/>
                <a:cs typeface="Times New Roman"/>
              </a:rPr>
              <a:t>Mandu</a:t>
            </a:r>
            <a:r>
              <a:rPr lang="en-US" sz="1000" spc="100" dirty="0">
                <a:solidFill>
                  <a:srgbClr val="000000"/>
                </a:solidFill>
                <a:latin typeface="Times New Roman"/>
                <a:cs typeface="Times New Roman"/>
              </a:rPr>
              <a:t>, Mini Wontons, Steamed Dumplings</a:t>
            </a:r>
            <a:endParaRPr lang="en-US" sz="1000" spc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D70416-E433-B941-8F26-98775C71D434}"/>
              </a:ext>
            </a:extLst>
          </p:cNvPr>
          <p:cNvSpPr/>
          <p:nvPr/>
        </p:nvSpPr>
        <p:spPr>
          <a:xfrm>
            <a:off x="51765" y="6309405"/>
            <a:ext cx="6886574" cy="2462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sz="1000" b="1" spc="100" dirty="0">
                <a:solidFill>
                  <a:srgbClr val="000000"/>
                </a:solidFill>
                <a:latin typeface="Times New Roman"/>
                <a:cs typeface="Times New Roman"/>
              </a:rPr>
              <a:t>Call to Action Options: </a:t>
            </a:r>
            <a:r>
              <a:rPr lang="en-US" sz="1000" spc="100" dirty="0">
                <a:solidFill>
                  <a:srgbClr val="000000"/>
                </a:solidFill>
                <a:latin typeface="Times New Roman"/>
                <a:cs typeface="Times New Roman"/>
              </a:rPr>
              <a:t>Shop Now, Save Now, Learn More</a:t>
            </a:r>
            <a:endParaRPr lang="en-US" sz="1000" spc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7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A77F-BB29-9B4E-A59A-3F8F3220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4" y="225978"/>
            <a:ext cx="7832036" cy="698361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Social Media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28FD8-0903-2F48-ADB3-DAD9D951F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7226" y="6492875"/>
            <a:ext cx="526774" cy="365125"/>
          </a:xfrm>
        </p:spPr>
        <p:txBody>
          <a:bodyPr/>
          <a:lstStyle/>
          <a:p>
            <a:fld id="{EFF9205E-06F9-F34E-BACE-5456D1578FB5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D75D4D-6935-104B-A616-02B0543E69D7}"/>
              </a:ext>
            </a:extLst>
          </p:cNvPr>
          <p:cNvSpPr txBox="1">
            <a:spLocks/>
          </p:cNvSpPr>
          <p:nvPr/>
        </p:nvSpPr>
        <p:spPr>
          <a:xfrm>
            <a:off x="200313" y="789798"/>
            <a:ext cx="5676900" cy="762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SOCIAL LAYOUTS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48B0F46-4779-E543-AE6D-39A778E0EE9A}"/>
              </a:ext>
            </a:extLst>
          </p:cNvPr>
          <p:cNvSpPr txBox="1">
            <a:spLocks/>
          </p:cNvSpPr>
          <p:nvPr/>
        </p:nvSpPr>
        <p:spPr>
          <a:xfrm>
            <a:off x="8077200" y="2451494"/>
            <a:ext cx="730837" cy="205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TWITTER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5E9D263-AFDB-8D45-A8A0-289E6CAB714E}"/>
              </a:ext>
            </a:extLst>
          </p:cNvPr>
          <p:cNvSpPr txBox="1">
            <a:spLocks/>
          </p:cNvSpPr>
          <p:nvPr/>
        </p:nvSpPr>
        <p:spPr>
          <a:xfrm>
            <a:off x="3610989" y="3403193"/>
            <a:ext cx="1399506" cy="219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INSTAGRAM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F2029CC-1AAF-A043-8C21-714E26E1E848}"/>
              </a:ext>
            </a:extLst>
          </p:cNvPr>
          <p:cNvSpPr txBox="1">
            <a:spLocks/>
          </p:cNvSpPr>
          <p:nvPr/>
        </p:nvSpPr>
        <p:spPr>
          <a:xfrm>
            <a:off x="200313" y="1675351"/>
            <a:ext cx="3097417" cy="62089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Facebook newsfeed ad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1200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 x 630</a:t>
            </a:r>
            <a:br>
              <a:rPr lang="en-US" sz="1200" dirty="0">
                <a:latin typeface="Times New Roman"/>
                <a:cs typeface="Times New Roman"/>
              </a:rPr>
            </a:b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Instagram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1080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 x 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1080</a:t>
            </a:r>
            <a:br>
              <a:rPr lang="en-US" sz="1200" dirty="0">
                <a:latin typeface="Times New Roman"/>
                <a:cs typeface="Times New Roman"/>
              </a:rPr>
            </a:b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Twitter: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 1200 x 675</a:t>
            </a:r>
            <a:endParaRPr lang="en-US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2BDC911-1A06-8648-A293-16C3DC3CD037}"/>
              </a:ext>
            </a:extLst>
          </p:cNvPr>
          <p:cNvSpPr txBox="1">
            <a:spLocks/>
          </p:cNvSpPr>
          <p:nvPr/>
        </p:nvSpPr>
        <p:spPr>
          <a:xfrm>
            <a:off x="3547533" y="4982094"/>
            <a:ext cx="5291667" cy="15909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000" dirty="0"/>
              <a:t>Tonight, experience the bold flavors of authentic Korean cuisine in your kitchen 🥟🥢</a:t>
            </a:r>
          </a:p>
          <a:p>
            <a:pPr lvl="0">
              <a:spcBef>
                <a:spcPts val="300"/>
              </a:spcBef>
              <a:spcAft>
                <a:spcPts val="300"/>
              </a:spcAft>
              <a:defRPr/>
            </a:pPr>
            <a:endParaRPr lang="en-US" sz="1200" spc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6FBDAEC-9903-C342-BEF4-6A392B8F64CF}"/>
              </a:ext>
            </a:extLst>
          </p:cNvPr>
          <p:cNvSpPr txBox="1">
            <a:spLocks/>
          </p:cNvSpPr>
          <p:nvPr/>
        </p:nvSpPr>
        <p:spPr>
          <a:xfrm>
            <a:off x="3641944" y="4516230"/>
            <a:ext cx="3457152" cy="300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SOCIAL POST COPY OPTIONS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F2B69C-29A5-C049-B27D-029A98AB3052}"/>
              </a:ext>
            </a:extLst>
          </p:cNvPr>
          <p:cNvCxnSpPr>
            <a:cxnSpLocks/>
          </p:cNvCxnSpPr>
          <p:nvPr/>
        </p:nvCxnSpPr>
        <p:spPr>
          <a:xfrm>
            <a:off x="3674599" y="4900668"/>
            <a:ext cx="280579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6A36669-19EB-F94C-841D-F327C86659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480394" y="1155031"/>
            <a:ext cx="2336638" cy="13143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9E7B4A-213F-CB42-86C0-1DDF0AD108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66125" y="1148762"/>
            <a:ext cx="2243108" cy="22431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8D511D-B24C-8A48-94A4-693499C22E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80823" y="2839443"/>
            <a:ext cx="2323508" cy="1219842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95F80E5-8703-8D44-B285-6E14D4D0A3B7}"/>
              </a:ext>
            </a:extLst>
          </p:cNvPr>
          <p:cNvSpPr txBox="1">
            <a:spLocks/>
          </p:cNvSpPr>
          <p:nvPr/>
        </p:nvSpPr>
        <p:spPr>
          <a:xfrm>
            <a:off x="7991036" y="4032976"/>
            <a:ext cx="997604" cy="205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FACEBOOK</a:t>
            </a: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51440DF7-6509-0645-A9D6-9B7984C196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5161" y="2523469"/>
            <a:ext cx="2938298" cy="349065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584FDB9-3746-8B45-9E54-D628245B770D}"/>
              </a:ext>
            </a:extLst>
          </p:cNvPr>
          <p:cNvSpPr/>
          <p:nvPr/>
        </p:nvSpPr>
        <p:spPr>
          <a:xfrm>
            <a:off x="1311964" y="6508911"/>
            <a:ext cx="6886574" cy="2462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1000" b="1" spc="100" dirty="0">
                <a:solidFill>
                  <a:srgbClr val="000000"/>
                </a:solidFill>
                <a:latin typeface="Times New Roman"/>
                <a:cs typeface="Times New Roman"/>
              </a:rPr>
              <a:t>Product Options: </a:t>
            </a:r>
            <a:r>
              <a:rPr lang="en-US" sz="1000" spc="100" dirty="0" err="1">
                <a:solidFill>
                  <a:srgbClr val="000000"/>
                </a:solidFill>
                <a:latin typeface="Times New Roman"/>
                <a:cs typeface="Times New Roman"/>
              </a:rPr>
              <a:t>Mandu</a:t>
            </a:r>
            <a:r>
              <a:rPr lang="en-US" sz="1000" spc="100" dirty="0">
                <a:solidFill>
                  <a:srgbClr val="000000"/>
                </a:solidFill>
                <a:latin typeface="Times New Roman"/>
                <a:cs typeface="Times New Roman"/>
              </a:rPr>
              <a:t>, Mini Wontons, Steamed Dumplings</a:t>
            </a:r>
            <a:endParaRPr lang="en-US" sz="1000" spc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1EFBF7-7330-0240-8F54-66B5275CD09B}"/>
              </a:ext>
            </a:extLst>
          </p:cNvPr>
          <p:cNvSpPr/>
          <p:nvPr/>
        </p:nvSpPr>
        <p:spPr>
          <a:xfrm>
            <a:off x="1311964" y="6309405"/>
            <a:ext cx="6886574" cy="2462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1000" b="1" spc="100" dirty="0">
                <a:solidFill>
                  <a:srgbClr val="000000"/>
                </a:solidFill>
                <a:latin typeface="Times New Roman"/>
                <a:cs typeface="Times New Roman"/>
              </a:rPr>
              <a:t>Call to Action Options: </a:t>
            </a:r>
            <a:r>
              <a:rPr lang="en-US" sz="1000" spc="100" dirty="0">
                <a:solidFill>
                  <a:srgbClr val="000000"/>
                </a:solidFill>
                <a:latin typeface="Times New Roman"/>
                <a:cs typeface="Times New Roman"/>
              </a:rPr>
              <a:t>Shop Now, Save Now, Learn More</a:t>
            </a:r>
            <a:endParaRPr lang="en-US" sz="1000" spc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14D28E3-5C3E-374F-8D67-F9C0C00452D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21181" y="3429000"/>
            <a:ext cx="2676603" cy="14052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F00092-305B-6944-9CD6-4EEA0F11D3B7}"/>
              </a:ext>
            </a:extLst>
          </p:cNvPr>
          <p:cNvSpPr/>
          <p:nvPr/>
        </p:nvSpPr>
        <p:spPr>
          <a:xfrm>
            <a:off x="408934" y="2948247"/>
            <a:ext cx="2661421" cy="42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D3E145-4B7A-D44A-87A1-A983A014896E}"/>
              </a:ext>
            </a:extLst>
          </p:cNvPr>
          <p:cNvSpPr/>
          <p:nvPr/>
        </p:nvSpPr>
        <p:spPr>
          <a:xfrm>
            <a:off x="421180" y="4866354"/>
            <a:ext cx="2610195" cy="265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039FC0-E5D5-7B49-99EF-BF6AFEAEE3BF}"/>
              </a:ext>
            </a:extLst>
          </p:cNvPr>
          <p:cNvSpPr txBox="1">
            <a:spLocks/>
          </p:cNvSpPr>
          <p:nvPr/>
        </p:nvSpPr>
        <p:spPr>
          <a:xfrm>
            <a:off x="355992" y="2887481"/>
            <a:ext cx="2767303" cy="520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rgbClr val="000000"/>
                </a:solidFill>
                <a:latin typeface="+mn-lt"/>
                <a:cs typeface="Times New Roman"/>
              </a:rPr>
              <a:t>Tonight, experience the bold flavors of authentic Korean cuisine in your kitchen.  Go bold.  Go </a:t>
            </a:r>
            <a:r>
              <a:rPr lang="en-US" sz="700" dirty="0" err="1">
                <a:solidFill>
                  <a:srgbClr val="000000"/>
                </a:solidFill>
                <a:latin typeface="+mn-lt"/>
                <a:cs typeface="Times New Roman"/>
              </a:rPr>
              <a:t>Bibigo</a:t>
            </a:r>
            <a:r>
              <a:rPr lang="en-US" sz="700" dirty="0">
                <a:solidFill>
                  <a:srgbClr val="000000"/>
                </a:solidFill>
                <a:latin typeface="+mn-lt"/>
                <a:cs typeface="Times New Roman"/>
              </a:rPr>
              <a:t>.</a:t>
            </a:r>
            <a:endParaRPr lang="en-US" sz="7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Times New Roman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C39C4391-0CD7-8A44-802C-445A35039138}"/>
              </a:ext>
            </a:extLst>
          </p:cNvPr>
          <p:cNvSpPr txBox="1">
            <a:spLocks/>
          </p:cNvSpPr>
          <p:nvPr/>
        </p:nvSpPr>
        <p:spPr>
          <a:xfrm>
            <a:off x="402173" y="4990892"/>
            <a:ext cx="2721122" cy="1917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650" dirty="0">
                <a:solidFill>
                  <a:srgbClr val="000000"/>
                </a:solidFill>
                <a:latin typeface="+mn-lt"/>
                <a:cs typeface="Times New Roman"/>
              </a:rPr>
              <a:t>Now in the freezer aisle </a:t>
            </a:r>
            <a:endParaRPr lang="en-US" sz="65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Times New Roman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00D29546-D82E-F541-BB30-60EFA4795D02}"/>
              </a:ext>
            </a:extLst>
          </p:cNvPr>
          <p:cNvSpPr txBox="1">
            <a:spLocks/>
          </p:cNvSpPr>
          <p:nvPr/>
        </p:nvSpPr>
        <p:spPr>
          <a:xfrm>
            <a:off x="392156" y="4866354"/>
            <a:ext cx="2004823" cy="167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800" b="1" dirty="0">
                <a:solidFill>
                  <a:srgbClr val="000000"/>
                </a:solidFill>
                <a:latin typeface="Times" pitchFamily="2" charset="0"/>
                <a:cs typeface="Times New Roman"/>
              </a:rPr>
              <a:t>BIBIGO® Korean Cuisine.</a:t>
            </a:r>
            <a:endParaRPr lang="en-US" sz="800" b="1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" charset="0"/>
              <a:cs typeface="Times New Roman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92852B0-7598-2640-BFAA-00632C099859}"/>
              </a:ext>
            </a:extLst>
          </p:cNvPr>
          <p:cNvSpPr txBox="1">
            <a:spLocks/>
          </p:cNvSpPr>
          <p:nvPr/>
        </p:nvSpPr>
        <p:spPr>
          <a:xfrm>
            <a:off x="314360" y="5835519"/>
            <a:ext cx="997604" cy="205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FACEBOOK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153DB5-3055-46C9-8A96-204204D2D5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2965" y="3049694"/>
            <a:ext cx="266175" cy="1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8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A77F-BB29-9B4E-A59A-3F8F3220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4" y="225978"/>
            <a:ext cx="7832036" cy="698361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Digital Copy &amp; CTA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28FD8-0903-2F48-ADB3-DAD9D951F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7226" y="6492875"/>
            <a:ext cx="526774" cy="365125"/>
          </a:xfrm>
        </p:spPr>
        <p:txBody>
          <a:bodyPr/>
          <a:lstStyle/>
          <a:p>
            <a:fld id="{EFF9205E-06F9-F34E-BACE-5456D1578FB5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DCB96C-8226-8445-A647-9661A94D07B1}"/>
              </a:ext>
            </a:extLst>
          </p:cNvPr>
          <p:cNvSpPr txBox="1">
            <a:spLocks/>
          </p:cNvSpPr>
          <p:nvPr/>
        </p:nvSpPr>
        <p:spPr>
          <a:xfrm>
            <a:off x="423023" y="1056015"/>
            <a:ext cx="4257675" cy="57150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900" spc="225" dirty="0">
                <a:solidFill>
                  <a:srgbClr val="000000"/>
                </a:solidFill>
                <a:latin typeface="Century Gothic" panose="020B0502020202020204" pitchFamily="34" charset="0"/>
              </a:rPr>
              <a:t>ALT DIGITAL CTA OPTIONS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061759-3656-264C-9414-F7CA21005CD7}"/>
              </a:ext>
            </a:extLst>
          </p:cNvPr>
          <p:cNvCxnSpPr>
            <a:cxnSpLocks/>
          </p:cNvCxnSpPr>
          <p:nvPr/>
        </p:nvCxnSpPr>
        <p:spPr>
          <a:xfrm>
            <a:off x="447514" y="1787641"/>
            <a:ext cx="328204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58B8282-3602-CD4D-AAE4-22299FAC0DC5}"/>
              </a:ext>
            </a:extLst>
          </p:cNvPr>
          <p:cNvSpPr txBox="1"/>
          <p:nvPr/>
        </p:nvSpPr>
        <p:spPr>
          <a:xfrm>
            <a:off x="423023" y="1859718"/>
            <a:ext cx="4024991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b="1" dirty="0">
                <a:latin typeface="Times New Roman"/>
                <a:cs typeface="Times New Roman"/>
              </a:rPr>
              <a:t>Learn More, Shop Now or Save Now CTA Options: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/>
                <a:cs typeface="Times New Roman"/>
              </a:rPr>
              <a:t>Link to the product page on the retailer's website for product information (CTA: Learn More).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/>
                <a:cs typeface="Times New Roman"/>
              </a:rPr>
              <a:t>Link to the product page on the retailer's website to add to cart if they have this capability (CTA: Shop Now). 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/>
                <a:cs typeface="Times New Roman"/>
              </a:rPr>
              <a:t>Link to a coupon or offer (CTA: Save Now).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FCD447A-727A-924A-B8CF-79DAC4A5564E}"/>
              </a:ext>
            </a:extLst>
          </p:cNvPr>
          <p:cNvSpPr txBox="1">
            <a:spLocks/>
          </p:cNvSpPr>
          <p:nvPr/>
        </p:nvSpPr>
        <p:spPr>
          <a:xfrm>
            <a:off x="7864672" y="6305926"/>
            <a:ext cx="1505107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300 x 250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LEARN MORE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F88D32-02B5-A145-BA1A-75A21F346E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4572" y="4006389"/>
            <a:ext cx="2723430" cy="226952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01CC80-DECD-8E41-AF56-BD45AEA7954C}"/>
              </a:ext>
            </a:extLst>
          </p:cNvPr>
          <p:cNvSpPr txBox="1">
            <a:spLocks/>
          </p:cNvSpPr>
          <p:nvPr/>
        </p:nvSpPr>
        <p:spPr>
          <a:xfrm>
            <a:off x="5133754" y="6305926"/>
            <a:ext cx="1505107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300 x 250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SAVE NOW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0E44FF-32AF-1243-88A5-34189DF6FE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255505" y="4006389"/>
            <a:ext cx="2723430" cy="2269525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156C1F8-785E-E34B-ADA6-089C25B7A4CD}"/>
              </a:ext>
            </a:extLst>
          </p:cNvPr>
          <p:cNvSpPr txBox="1">
            <a:spLocks/>
          </p:cNvSpPr>
          <p:nvPr/>
        </p:nvSpPr>
        <p:spPr>
          <a:xfrm>
            <a:off x="2415448" y="6305926"/>
            <a:ext cx="1505107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300 x 250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SHOP NOW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9F2ACF-B13B-974A-9DC0-943A7FF04E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66438" y="4006389"/>
            <a:ext cx="2723430" cy="226952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E7BC834-AD55-F544-B61A-BC0973AA3395}"/>
              </a:ext>
            </a:extLst>
          </p:cNvPr>
          <p:cNvSpPr txBox="1">
            <a:spLocks/>
          </p:cNvSpPr>
          <p:nvPr/>
        </p:nvSpPr>
        <p:spPr>
          <a:xfrm>
            <a:off x="4710130" y="1053432"/>
            <a:ext cx="4257675" cy="57150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900" spc="225" dirty="0">
                <a:solidFill>
                  <a:srgbClr val="000000"/>
                </a:solidFill>
                <a:latin typeface="Century Gothic" panose="020B0502020202020204" pitchFamily="34" charset="0"/>
              </a:rPr>
              <a:t>ALT COPY OPTIONS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C63518-AA89-0444-B37F-FC9A5E5FED13}"/>
              </a:ext>
            </a:extLst>
          </p:cNvPr>
          <p:cNvCxnSpPr>
            <a:cxnSpLocks/>
          </p:cNvCxnSpPr>
          <p:nvPr/>
        </p:nvCxnSpPr>
        <p:spPr>
          <a:xfrm>
            <a:off x="4734621" y="1785058"/>
            <a:ext cx="328204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F67095D-15A7-734A-B86B-988E1919287C}"/>
              </a:ext>
            </a:extLst>
          </p:cNvPr>
          <p:cNvSpPr txBox="1"/>
          <p:nvPr/>
        </p:nvSpPr>
        <p:spPr>
          <a:xfrm>
            <a:off x="4710130" y="1859718"/>
            <a:ext cx="4221302" cy="252376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b="1" dirty="0">
                <a:latin typeface="Times New Roman"/>
                <a:cs typeface="Times New Roman"/>
              </a:rPr>
              <a:t>Alt headline options for Circulars, Banners, and Social Creative: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Enjoy a night out without the out.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Korean restaurant flavor in your freezer.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5,000 years and 8 minutes in the making.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made from scratch. Just not by you.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Korean restaurant opened in your freezer.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packed more flavor in this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we’d need another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74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A77F-BB29-9B4E-A59A-3F8F3220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4" y="225978"/>
            <a:ext cx="7832036" cy="698361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Freezer Cling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28FD8-0903-2F48-ADB3-DAD9D951F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7226" y="6492875"/>
            <a:ext cx="526774" cy="365125"/>
          </a:xfrm>
        </p:spPr>
        <p:txBody>
          <a:bodyPr/>
          <a:lstStyle/>
          <a:p>
            <a:fld id="{EFF9205E-06F9-F34E-BACE-5456D1578FB5}" type="slidenum">
              <a:rPr lang="en-US" smtClean="0"/>
              <a:t>8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061759-3656-264C-9414-F7CA21005CD7}"/>
              </a:ext>
            </a:extLst>
          </p:cNvPr>
          <p:cNvCxnSpPr>
            <a:cxnSpLocks/>
          </p:cNvCxnSpPr>
          <p:nvPr/>
        </p:nvCxnSpPr>
        <p:spPr>
          <a:xfrm>
            <a:off x="297713" y="2409262"/>
            <a:ext cx="439478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58B8282-3602-CD4D-AAE4-22299FAC0DC5}"/>
              </a:ext>
            </a:extLst>
          </p:cNvPr>
          <p:cNvSpPr txBox="1"/>
          <p:nvPr/>
        </p:nvSpPr>
        <p:spPr>
          <a:xfrm>
            <a:off x="297712" y="2539921"/>
            <a:ext cx="3792279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/>
                <a:cs typeface="Times New Roman"/>
              </a:rPr>
              <a:t>Freezer clings are available to order, while supplies last.  </a:t>
            </a:r>
            <a:endParaRPr lang="en-U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/>
                <a:cs typeface="Times New Roman"/>
              </a:rPr>
              <a:t>Work with national account manager to have clings placed in stores.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/>
                <a:cs typeface="Times New Roman"/>
              </a:rPr>
              <a:t>Clings should only be placed in locations that do not have a clean store policy and have been approved to be put up.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B949B1E-8312-9D41-A8EA-A028215D6943}"/>
              </a:ext>
            </a:extLst>
          </p:cNvPr>
          <p:cNvSpPr txBox="1">
            <a:spLocks/>
          </p:cNvSpPr>
          <p:nvPr/>
        </p:nvSpPr>
        <p:spPr>
          <a:xfrm>
            <a:off x="200313" y="789797"/>
            <a:ext cx="4237007" cy="1421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PURPOSE: </a:t>
            </a:r>
            <a:r>
              <a:rPr lang="en-US" b="0" dirty="0">
                <a:solidFill>
                  <a:srgbClr val="000000"/>
                </a:solidFill>
                <a:latin typeface="Century Gothic" panose="020B0502020202020204" pitchFamily="34" charset="0"/>
              </a:rPr>
              <a:t>Generate awareness in the freezer aisle of </a:t>
            </a:r>
            <a:r>
              <a:rPr lang="en-US" b="0" dirty="0">
                <a:solidFill>
                  <a:prstClr val="black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imes New Roman"/>
              </a:rPr>
              <a:t>BIBIGO</a:t>
            </a:r>
            <a:r>
              <a:rPr lang="en-US" b="0" baseline="30000" dirty="0">
                <a:solidFill>
                  <a:prstClr val="black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imes New Roman"/>
              </a:rPr>
              <a:t>®</a:t>
            </a:r>
            <a:r>
              <a:rPr lang="en-US" b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Mandu</a:t>
            </a:r>
            <a:r>
              <a:rPr lang="en-US" b="0" dirty="0">
                <a:solidFill>
                  <a:srgbClr val="000000"/>
                </a:solidFill>
                <a:latin typeface="Century Gothic" panose="020B0502020202020204" pitchFamily="34" charset="0"/>
              </a:rPr>
              <a:t> products and how delicious they are.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350837F-DB9A-3B43-94E8-C89E8F3C0F4B}"/>
              </a:ext>
            </a:extLst>
          </p:cNvPr>
          <p:cNvSpPr txBox="1">
            <a:spLocks/>
          </p:cNvSpPr>
          <p:nvPr/>
        </p:nvSpPr>
        <p:spPr>
          <a:xfrm>
            <a:off x="5896703" y="6087251"/>
            <a:ext cx="2857500" cy="299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</a:rPr>
              <a:t>6" W x 9" H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F2E8651-B8A8-8C44-892D-0B1EB21BBE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85637" y="1301682"/>
            <a:ext cx="3147300" cy="47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18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1702</TotalTime>
  <Words>798</Words>
  <Application>Microsoft Macintosh PowerPoint</Application>
  <PresentationFormat>On-screen Show (4:3)</PresentationFormat>
  <Paragraphs>109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Adobe Caslon Pro Bold</vt:lpstr>
      <vt:lpstr>Arial</vt:lpstr>
      <vt:lpstr>Calibri</vt:lpstr>
      <vt:lpstr>Calibri Light</vt:lpstr>
      <vt:lpstr>Century Gothic</vt:lpstr>
      <vt:lpstr>Times</vt:lpstr>
      <vt:lpstr>Times New Roman</vt:lpstr>
      <vt:lpstr>Office Theme</vt:lpstr>
      <vt:lpstr>PowerPoint Presentation</vt:lpstr>
      <vt:lpstr>Marketing Kit Guidelines</vt:lpstr>
      <vt:lpstr>Marketing Kit</vt:lpstr>
      <vt:lpstr>Circular Ads</vt:lpstr>
      <vt:lpstr>Digital Banners</vt:lpstr>
      <vt:lpstr>Social Media</vt:lpstr>
      <vt:lpstr>Digital Copy &amp; CTA Options</vt:lpstr>
      <vt:lpstr>Freezer Cling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Helmke</dc:creator>
  <cp:lastModifiedBy>Tanya Larson</cp:lastModifiedBy>
  <cp:revision>57</cp:revision>
  <dcterms:created xsi:type="dcterms:W3CDTF">2020-06-17T16:14:10Z</dcterms:created>
  <dcterms:modified xsi:type="dcterms:W3CDTF">2021-06-08T13:29:32Z</dcterms:modified>
</cp:coreProperties>
</file>