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Bundt" initials="CB" lastIdx="1" clrIdx="0">
    <p:extLst>
      <p:ext uri="{19B8F6BF-5375-455C-9EA6-DF929625EA0E}">
        <p15:presenceInfo xmlns:p15="http://schemas.microsoft.com/office/powerpoint/2012/main" userId="S::Christa.Bundt@schwans.com::64f044ed-5958-44b0-a39d-bdb922abe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544"/>
    <a:srgbClr val="60A845"/>
    <a:srgbClr val="F4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2"/>
    <p:restoredTop sz="97033"/>
  </p:normalViewPr>
  <p:slideViewPr>
    <p:cSldViewPr snapToGrid="0" snapToObjects="1">
      <p:cViewPr varScale="1">
        <p:scale>
          <a:sx n="128" d="100"/>
          <a:sy n="128" d="100"/>
        </p:scale>
        <p:origin x="520" y="176"/>
      </p:cViewPr>
      <p:guideLst/>
    </p:cSldViewPr>
  </p:slideViewPr>
  <p:notesTextViewPr>
    <p:cViewPr>
      <p:scale>
        <a:sx n="1" d="1"/>
        <a:sy n="1" d="1"/>
      </p:scale>
      <p:origin x="0" y="0"/>
    </p:cViewPr>
  </p:notesTextViewPr>
  <p:notesViewPr>
    <p:cSldViewPr snapToGrid="0" snapToObjects="1">
      <p:cViewPr varScale="1">
        <p:scale>
          <a:sx n="135" d="100"/>
          <a:sy n="135" d="100"/>
        </p:scale>
        <p:origin x="30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291F1-201B-154B-BC17-3DFFEC5F87E5}" type="datetimeFigureOut">
              <a:rPr lang="en-US" smtClean="0"/>
              <a:t>12/13/21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4BE47-B4CE-E341-B676-CE7E2C482F88}" type="slidenum">
              <a:rPr lang="en-US" smtClean="0"/>
              <a:t>‹#›</a:t>
            </a:fld>
            <a:endParaRPr lang="en-US"/>
          </a:p>
        </p:txBody>
      </p:sp>
    </p:spTree>
    <p:extLst>
      <p:ext uri="{BB962C8B-B14F-4D97-AF65-F5344CB8AC3E}">
        <p14:creationId xmlns:p14="http://schemas.microsoft.com/office/powerpoint/2010/main" val="3678854555"/>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4BE47-B4CE-E341-B676-CE7E2C482F88}" type="slidenum">
              <a:rPr lang="en-US" smtClean="0"/>
              <a:t>7</a:t>
            </a:fld>
            <a:endParaRPr lang="en-US"/>
          </a:p>
        </p:txBody>
      </p:sp>
    </p:spTree>
    <p:extLst>
      <p:ext uri="{BB962C8B-B14F-4D97-AF65-F5344CB8AC3E}">
        <p14:creationId xmlns:p14="http://schemas.microsoft.com/office/powerpoint/2010/main" val="2546341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descr="A picture containing food, table, plate, bowl&#10;&#10;Description automatically generated">
            <a:extLst>
              <a:ext uri="{FF2B5EF4-FFF2-40B4-BE49-F238E27FC236}">
                <a16:creationId xmlns:a16="http://schemas.microsoft.com/office/drawing/2014/main" id="{EB34E874-2A2B-824E-AC26-CEB1C7F42F3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5">
            <a:extLst>
              <a:ext uri="{FF2B5EF4-FFF2-40B4-BE49-F238E27FC236}">
                <a16:creationId xmlns:a16="http://schemas.microsoft.com/office/drawing/2014/main" id="{9D349AC7-D24D-234B-B353-19791245FE30}"/>
              </a:ext>
            </a:extLst>
          </p:cNvPr>
          <p:cNvSpPr>
            <a:spLocks noGrp="1"/>
          </p:cNvSpPr>
          <p:nvPr>
            <p:ph type="sldNum" sz="quarter" idx="4"/>
          </p:nvPr>
        </p:nvSpPr>
        <p:spPr>
          <a:xfrm>
            <a:off x="8515350" y="6492874"/>
            <a:ext cx="628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9205E-06F9-F34E-BACE-5456D1578FB5}"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C4921C64-38AB-6740-88EB-E39D104CB0D6}"/>
              </a:ext>
            </a:extLst>
          </p:cNvPr>
          <p:cNvPicPr>
            <a:picLocks noChangeAspect="1"/>
          </p:cNvPicPr>
          <p:nvPr userDrawn="1"/>
        </p:nvPicPr>
        <p:blipFill>
          <a:blip r:embed="rId3"/>
          <a:stretch>
            <a:fillRect/>
          </a:stretch>
        </p:blipFill>
        <p:spPr>
          <a:xfrm>
            <a:off x="587468" y="143289"/>
            <a:ext cx="1952399" cy="1908313"/>
          </a:xfrm>
          <a:prstGeom prst="rect">
            <a:avLst/>
          </a:prstGeom>
        </p:spPr>
      </p:pic>
    </p:spTree>
    <p:extLst>
      <p:ext uri="{BB962C8B-B14F-4D97-AF65-F5344CB8AC3E}">
        <p14:creationId xmlns:p14="http://schemas.microsoft.com/office/powerpoint/2010/main" val="193274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2863DB-DB3C-394B-A53D-F6A94A2CA2E5}"/>
              </a:ext>
            </a:extLst>
          </p:cNvPr>
          <p:cNvSpPr/>
          <p:nvPr userDrawn="1"/>
        </p:nvSpPr>
        <p:spPr>
          <a:xfrm>
            <a:off x="0" y="0"/>
            <a:ext cx="9144000" cy="1045750"/>
          </a:xfrm>
          <a:prstGeom prst="rect">
            <a:avLst/>
          </a:prstGeom>
          <a:solidFill>
            <a:srgbClr val="60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361661"/>
            <a:ext cx="7886700" cy="4815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71600" y="136525"/>
            <a:ext cx="7772400" cy="847450"/>
          </a:xfrm>
        </p:spPr>
        <p:txBody>
          <a:bodyPr>
            <a:normAutofit/>
          </a:bodyPr>
          <a:lstStyle>
            <a:lvl1pPr>
              <a:defRPr sz="3600">
                <a:solidFill>
                  <a:schemeClr val="bg1"/>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D6ADFBB-630B-6745-B3A9-CCCCFCE9B811}"/>
              </a:ext>
            </a:extLst>
          </p:cNvPr>
          <p:cNvSpPr>
            <a:spLocks noGrp="1"/>
          </p:cNvSpPr>
          <p:nvPr>
            <p:ph type="sldNum" sz="quarter" idx="4"/>
          </p:nvPr>
        </p:nvSpPr>
        <p:spPr>
          <a:xfrm>
            <a:off x="8515350" y="6492874"/>
            <a:ext cx="628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9205E-06F9-F34E-BACE-5456D1578FB5}"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7AF71825-2B76-7549-86C9-E97D495882D5}"/>
              </a:ext>
            </a:extLst>
          </p:cNvPr>
          <p:cNvPicPr>
            <a:picLocks noChangeAspect="1"/>
          </p:cNvPicPr>
          <p:nvPr userDrawn="1"/>
        </p:nvPicPr>
        <p:blipFill>
          <a:blip r:embed="rId2"/>
          <a:stretch>
            <a:fillRect/>
          </a:stretch>
        </p:blipFill>
        <p:spPr>
          <a:xfrm>
            <a:off x="138039" y="49696"/>
            <a:ext cx="1253439" cy="1225136"/>
          </a:xfrm>
          <a:prstGeom prst="rect">
            <a:avLst/>
          </a:prstGeom>
        </p:spPr>
      </p:pic>
    </p:spTree>
    <p:extLst>
      <p:ext uri="{BB962C8B-B14F-4D97-AF65-F5344CB8AC3E}">
        <p14:creationId xmlns:p14="http://schemas.microsoft.com/office/powerpoint/2010/main" val="1777090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15350" y="6492874"/>
            <a:ext cx="628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9205E-06F9-F34E-BACE-5456D1578FB5}" type="slidenum">
              <a:rPr lang="en-US" smtClean="0"/>
              <a:t>‹#›</a:t>
            </a:fld>
            <a:endParaRPr lang="en-US"/>
          </a:p>
        </p:txBody>
      </p:sp>
    </p:spTree>
    <p:extLst>
      <p:ext uri="{BB962C8B-B14F-4D97-AF65-F5344CB8AC3E}">
        <p14:creationId xmlns:p14="http://schemas.microsoft.com/office/powerpoint/2010/main" val="809088408"/>
      </p:ext>
    </p:extLst>
  </p:cSld>
  <p:clrMap bg1="lt1" tx1="dk1" bg2="lt2" tx2="dk2" accent1="accent1" accent2="accent2" accent3="accent3" accent4="accent4" accent5="accent5" accent6="accent6" hlink="hlink" folHlink="folHlink"/>
  <p:sldLayoutIdLst>
    <p:sldLayoutId id="2147483679"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hrista.Bundt@Schwans.com" TargetMode="External"/><Relationship Id="rId2" Type="http://schemas.openxmlformats.org/officeDocument/2006/relationships/hyperlink" Target="https://www.schwansmarketingkits.com/"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97B29B-D62E-764B-A847-93F25AA60C4F}"/>
              </a:ext>
            </a:extLst>
          </p:cNvPr>
          <p:cNvSpPr>
            <a:spLocks noGrp="1"/>
          </p:cNvSpPr>
          <p:nvPr>
            <p:ph type="sldNum" sz="quarter" idx="4"/>
          </p:nvPr>
        </p:nvSpPr>
        <p:spPr>
          <a:xfrm>
            <a:off x="7054760" y="6487734"/>
            <a:ext cx="2057400" cy="365125"/>
          </a:xfrm>
        </p:spPr>
        <p:txBody>
          <a:bodyPr/>
          <a:lstStyle/>
          <a:p>
            <a:fld id="{EFF9205E-06F9-F34E-BACE-5456D1578FB5}" type="slidenum">
              <a:rPr lang="en-US" smtClean="0"/>
              <a:t>1</a:t>
            </a:fld>
            <a:endParaRPr lang="en-US"/>
          </a:p>
        </p:txBody>
      </p:sp>
      <p:sp>
        <p:nvSpPr>
          <p:cNvPr id="5" name="Title 5">
            <a:extLst>
              <a:ext uri="{FF2B5EF4-FFF2-40B4-BE49-F238E27FC236}">
                <a16:creationId xmlns:a16="http://schemas.microsoft.com/office/drawing/2014/main" id="{D16964F4-F3EC-2B4F-ACC5-D5B4DBE9A3D7}"/>
              </a:ext>
            </a:extLst>
          </p:cNvPr>
          <p:cNvSpPr txBox="1">
            <a:spLocks/>
          </p:cNvSpPr>
          <p:nvPr/>
        </p:nvSpPr>
        <p:spPr>
          <a:xfrm>
            <a:off x="5187848" y="5002699"/>
            <a:ext cx="3733825" cy="1250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entury Gothic" panose="020B0502020202020204" pitchFamily="34" charset="0"/>
              </a:rPr>
              <a:t>BIBIGO</a:t>
            </a:r>
            <a:r>
              <a:rPr lang="en-US" sz="2000" b="1" baseline="30000" dirty="0">
                <a:solidFill>
                  <a:schemeClr val="bg1"/>
                </a:solidFill>
                <a:latin typeface="Century Gothic" panose="020B0502020202020204" pitchFamily="34" charset="0"/>
              </a:rPr>
              <a:t>®</a:t>
            </a:r>
            <a:r>
              <a:rPr lang="en-US" sz="4000" b="1" dirty="0">
                <a:solidFill>
                  <a:schemeClr val="bg1"/>
                </a:solidFill>
                <a:latin typeface="Century Gothic" panose="020B0502020202020204" pitchFamily="34" charset="0"/>
              </a:rPr>
              <a:t> Meal</a:t>
            </a:r>
          </a:p>
          <a:p>
            <a:r>
              <a:rPr lang="en-US" sz="4000" b="1" dirty="0">
                <a:solidFill>
                  <a:schemeClr val="bg1"/>
                </a:solidFill>
                <a:latin typeface="Century Gothic" panose="020B0502020202020204" pitchFamily="34" charset="0"/>
              </a:rPr>
              <a:t>Marketing Kit</a:t>
            </a:r>
          </a:p>
        </p:txBody>
      </p:sp>
      <p:sp>
        <p:nvSpPr>
          <p:cNvPr id="6" name="Subtitle 6">
            <a:extLst>
              <a:ext uri="{FF2B5EF4-FFF2-40B4-BE49-F238E27FC236}">
                <a16:creationId xmlns:a16="http://schemas.microsoft.com/office/drawing/2014/main" id="{9297F01C-444F-0E4C-B457-EC20A354AC74}"/>
              </a:ext>
            </a:extLst>
          </p:cNvPr>
          <p:cNvSpPr txBox="1">
            <a:spLocks/>
          </p:cNvSpPr>
          <p:nvPr/>
        </p:nvSpPr>
        <p:spPr>
          <a:xfrm>
            <a:off x="5187847" y="6188909"/>
            <a:ext cx="3733825" cy="597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Century Gothic" panose="020B0502020202020204" pitchFamily="34" charset="0"/>
              </a:rPr>
              <a:t>2021</a:t>
            </a:r>
          </a:p>
        </p:txBody>
      </p:sp>
    </p:spTree>
    <p:extLst>
      <p:ext uri="{BB962C8B-B14F-4D97-AF65-F5344CB8AC3E}">
        <p14:creationId xmlns:p14="http://schemas.microsoft.com/office/powerpoint/2010/main" val="407380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Marketing Kit Guidelines</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2</a:t>
            </a:fld>
            <a:endParaRPr lang="en-US"/>
          </a:p>
        </p:txBody>
      </p:sp>
      <p:sp>
        <p:nvSpPr>
          <p:cNvPr id="8" name="Rectangle 7">
            <a:extLst>
              <a:ext uri="{FF2B5EF4-FFF2-40B4-BE49-F238E27FC236}">
                <a16:creationId xmlns:a16="http://schemas.microsoft.com/office/drawing/2014/main" id="{92CA53A5-9513-724A-88F2-1815F5262D1D}"/>
              </a:ext>
            </a:extLst>
          </p:cNvPr>
          <p:cNvSpPr/>
          <p:nvPr/>
        </p:nvSpPr>
        <p:spPr>
          <a:xfrm>
            <a:off x="399328" y="1623165"/>
            <a:ext cx="8566648" cy="437812"/>
          </a:xfrm>
          <a:prstGeom prst="rect">
            <a:avLst/>
          </a:prstGeom>
        </p:spPr>
        <p:txBody>
          <a:bodyPr wrap="square" anchor="t">
            <a:spAutoFit/>
          </a:bodyPr>
          <a:lstStyle/>
          <a:p>
            <a:pPr>
              <a:lnSpc>
                <a:spcPts val="1440"/>
              </a:lnSpc>
              <a:spcBef>
                <a:spcPct val="0"/>
              </a:spcBef>
            </a:pPr>
            <a:r>
              <a:rPr lang="en-US" sz="1100" dirty="0">
                <a:latin typeface="Century Gothic" panose="020B0502020202020204" pitchFamily="34" charset="0"/>
                <a:ea typeface="Baskerville" panose="02020502070401020303" pitchFamily="18" charset="0"/>
                <a:cs typeface="Times New Roman"/>
              </a:rPr>
              <a:t>This Marketing Kit is designed with assets for field teams to leverage so they can reach shoppers across the path to purchase in the retailer’s digital channels. All assets are designed for Pre-Shop planning and have a consistent look and feel.</a:t>
            </a:r>
          </a:p>
        </p:txBody>
      </p:sp>
      <p:sp>
        <p:nvSpPr>
          <p:cNvPr id="9" name="Rectangle 8">
            <a:extLst>
              <a:ext uri="{FF2B5EF4-FFF2-40B4-BE49-F238E27FC236}">
                <a16:creationId xmlns:a16="http://schemas.microsoft.com/office/drawing/2014/main" id="{CDF0E119-DB7B-DD40-9923-5E484030A0DB}"/>
              </a:ext>
            </a:extLst>
          </p:cNvPr>
          <p:cNvSpPr/>
          <p:nvPr/>
        </p:nvSpPr>
        <p:spPr>
          <a:xfrm>
            <a:off x="504524" y="2274232"/>
            <a:ext cx="7854549" cy="4396845"/>
          </a:xfrm>
          <a:prstGeom prst="rect">
            <a:avLst/>
          </a:prstGeom>
        </p:spPr>
        <p:txBody>
          <a:bodyPr wrap="square" anchor="t">
            <a:spAutoFit/>
          </a:bodyPr>
          <a:lstStyle/>
          <a:p>
            <a:pPr>
              <a:lnSpc>
                <a:spcPts val="1560"/>
              </a:lnSpc>
            </a:pPr>
            <a:r>
              <a:rPr lang="en-US" sz="1400" b="1" dirty="0">
                <a:solidFill>
                  <a:srgbClr val="6EB544"/>
                </a:solidFill>
                <a:latin typeface="Century Gothic" panose="020B0502020202020204" pitchFamily="34" charset="0"/>
                <a:ea typeface="Baskerville" panose="02020502070401020303" pitchFamily="18" charset="0"/>
                <a:cs typeface="Times New Roman"/>
              </a:rPr>
              <a:t>CIRCULAR ASSETS</a:t>
            </a:r>
            <a:endParaRPr lang="en-US" sz="1400" b="1" dirty="0">
              <a:solidFill>
                <a:srgbClr val="6EB544"/>
              </a:solidFill>
              <a:latin typeface="Century Gothic" panose="020B0502020202020204" pitchFamily="34" charset="0"/>
              <a:cs typeface="Times New Roman"/>
            </a:endParaRP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Assets will include editable files along with BIBIGO</a:t>
            </a:r>
            <a:r>
              <a:rPr lang="en-US" sz="1100" baseline="30000" dirty="0">
                <a:latin typeface="Century Gothic" panose="020B0502020202020204" pitchFamily="34" charset="0"/>
                <a:ea typeface="Baskerville" panose="02020502070401020303" pitchFamily="18" charset="0"/>
                <a:cs typeface="Times New Roman"/>
              </a:rPr>
              <a:t>®</a:t>
            </a:r>
            <a:r>
              <a:rPr lang="en-US" sz="1100" dirty="0">
                <a:latin typeface="Century Gothic" panose="020B0502020202020204" pitchFamily="34" charset="0"/>
                <a:ea typeface="Baskerville" panose="02020502070401020303" pitchFamily="18" charset="0"/>
                <a:cs typeface="Times New Roman"/>
              </a:rPr>
              <a:t> pack-shot images.</a:t>
            </a:r>
            <a:endParaRPr lang="en-US" sz="1100" dirty="0">
              <a:latin typeface="Century Gothic" panose="020B0502020202020204" pitchFamily="34" charset="0"/>
              <a:cs typeface="Times New Roman"/>
            </a:endParaRP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Retailers can leverage assets for placement in-ad and can update with correct product mix, description and pricing.</a:t>
            </a:r>
            <a:endParaRPr lang="en-US" sz="1100" dirty="0">
              <a:latin typeface="Century Gothic" panose="020B0502020202020204" pitchFamily="34" charset="0"/>
              <a:cs typeface="Times New Roman"/>
            </a:endParaRPr>
          </a:p>
          <a:p>
            <a:pPr>
              <a:lnSpc>
                <a:spcPts val="1080"/>
              </a:lnSpc>
            </a:pPr>
            <a:endParaRPr lang="en-US" sz="1400" b="1" dirty="0">
              <a:solidFill>
                <a:srgbClr val="6EB544"/>
              </a:solidFill>
              <a:latin typeface="Century Gothic" panose="020B0502020202020204" pitchFamily="34" charset="0"/>
              <a:ea typeface="Baskerville" panose="02020502070401020303" pitchFamily="18" charset="0"/>
              <a:cs typeface="Times New Roman"/>
            </a:endParaRPr>
          </a:p>
          <a:p>
            <a:pPr>
              <a:lnSpc>
                <a:spcPts val="1560"/>
              </a:lnSpc>
            </a:pPr>
            <a:r>
              <a:rPr lang="en-US" sz="1400" b="1" dirty="0">
                <a:solidFill>
                  <a:srgbClr val="6EB544"/>
                </a:solidFill>
                <a:latin typeface="Century Gothic" panose="020B0502020202020204" pitchFamily="34" charset="0"/>
                <a:ea typeface="Baskerville" panose="02020502070401020303" pitchFamily="18" charset="0"/>
                <a:cs typeface="Times New Roman"/>
              </a:rPr>
              <a:t>DIGITAL BANNERS</a:t>
            </a: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Assets will include editable files. Retailers can add their logo to the banner.</a:t>
            </a:r>
            <a:endParaRPr lang="en-US" sz="1100" dirty="0">
              <a:latin typeface="Century Gothic" panose="020B0502020202020204" pitchFamily="34" charset="0"/>
              <a:cs typeface="Times New Roman"/>
            </a:endParaRP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Retailers can leverage assets for placement on retail websites or ad exchange and can update the CTA based on click-through destination</a:t>
            </a:r>
            <a:r>
              <a:rPr lang="en-US" sz="1100" dirty="0">
                <a:latin typeface="Century Gothic" panose="020B0502020202020204" pitchFamily="34" charset="0"/>
                <a:cs typeface="Times New Roman"/>
              </a:rPr>
              <a:t>.  </a:t>
            </a: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Banner ads should link to BIBIGO</a:t>
            </a:r>
            <a:r>
              <a:rPr lang="en-US" sz="1100" baseline="30000" dirty="0">
                <a:latin typeface="Century Gothic" panose="020B0502020202020204" pitchFamily="34" charset="0"/>
                <a:ea typeface="Baskerville" panose="02020502070401020303" pitchFamily="18" charset="0"/>
                <a:cs typeface="Times New Roman"/>
              </a:rPr>
              <a:t>®</a:t>
            </a:r>
            <a:r>
              <a:rPr lang="en-US" sz="1100" dirty="0">
                <a:latin typeface="Century Gothic" panose="020B0502020202020204" pitchFamily="34" charset="0"/>
                <a:ea typeface="Baskerville" panose="02020502070401020303" pitchFamily="18" charset="0"/>
                <a:cs typeface="Times New Roman"/>
              </a:rPr>
              <a:t> product information on the retailer’s site or digital coupons (if available).</a:t>
            </a:r>
            <a:endParaRPr lang="en-US" sz="1100" dirty="0">
              <a:latin typeface="Century Gothic" panose="020B0502020202020204" pitchFamily="34" charset="0"/>
              <a:cs typeface="Times New Roman"/>
            </a:endParaRPr>
          </a:p>
          <a:p>
            <a:pPr>
              <a:lnSpc>
                <a:spcPts val="1080"/>
              </a:lnSpc>
            </a:pPr>
            <a:endParaRPr lang="en-US" sz="1400" b="1" dirty="0">
              <a:solidFill>
                <a:srgbClr val="6EB544"/>
              </a:solidFill>
              <a:latin typeface="Century Gothic" panose="020B0502020202020204" pitchFamily="34" charset="0"/>
              <a:ea typeface="Baskerville" panose="02020502070401020303" pitchFamily="18" charset="0"/>
              <a:cs typeface="Times New Roman"/>
            </a:endParaRPr>
          </a:p>
          <a:p>
            <a:pPr>
              <a:lnSpc>
                <a:spcPts val="1560"/>
              </a:lnSpc>
            </a:pPr>
            <a:r>
              <a:rPr lang="en-US" sz="1400" b="1" dirty="0">
                <a:solidFill>
                  <a:srgbClr val="6EB544"/>
                </a:solidFill>
                <a:latin typeface="Century Gothic" panose="020B0502020202020204" pitchFamily="34" charset="0"/>
                <a:ea typeface="Baskerville" panose="02020502070401020303" pitchFamily="18" charset="0"/>
                <a:cs typeface="Times New Roman"/>
              </a:rPr>
              <a:t>SOCIAL MEDIA</a:t>
            </a: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Assets will include digital-ready images that can be used on retailer’s Facebook, Twitter and Instagram channels.</a:t>
            </a:r>
            <a:endParaRPr lang="en-US" sz="1100" dirty="0">
              <a:latin typeface="Century Gothic" panose="020B0502020202020204" pitchFamily="34" charset="0"/>
              <a:cs typeface="Times New Roman"/>
            </a:endParaRP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Social post copy will be provided. Retailers can adjust copy to align with their social voice/tone and can highlight special offers or deals available on the retailer’s site.</a:t>
            </a:r>
            <a:endParaRPr lang="en-US" sz="1100" dirty="0">
              <a:latin typeface="Century Gothic" panose="020B0502020202020204" pitchFamily="34" charset="0"/>
              <a:cs typeface="Times New Roman"/>
            </a:endParaRPr>
          </a:p>
          <a:p>
            <a:pPr marL="857250" lvl="1" indent="-45720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Social posts should link to BIBIGO</a:t>
            </a:r>
            <a:r>
              <a:rPr lang="en-US" sz="1100" baseline="30000" dirty="0">
                <a:latin typeface="Century Gothic" panose="020B0502020202020204" pitchFamily="34" charset="0"/>
                <a:ea typeface="Baskerville" panose="02020502070401020303" pitchFamily="18" charset="0"/>
                <a:cs typeface="Times New Roman"/>
              </a:rPr>
              <a:t>®</a:t>
            </a:r>
            <a:r>
              <a:rPr lang="en-US" sz="1100" dirty="0">
                <a:latin typeface="Century Gothic" panose="020B0502020202020204" pitchFamily="34" charset="0"/>
                <a:ea typeface="Baskerville" panose="02020502070401020303" pitchFamily="18" charset="0"/>
                <a:cs typeface="Times New Roman"/>
              </a:rPr>
              <a:t> product information on retailer’s site or digital incentives (if available).</a:t>
            </a:r>
          </a:p>
          <a:p>
            <a:pPr>
              <a:lnSpc>
                <a:spcPts val="1080"/>
              </a:lnSpc>
            </a:pPr>
            <a:endParaRPr lang="en-US" sz="1400" b="1" dirty="0">
              <a:solidFill>
                <a:srgbClr val="6EB544"/>
              </a:solidFill>
              <a:latin typeface="Century Gothic" panose="020B0502020202020204" pitchFamily="34" charset="0"/>
              <a:ea typeface="Baskerville" panose="02020502070401020303" pitchFamily="18" charset="0"/>
              <a:cs typeface="Times New Roman"/>
            </a:endParaRPr>
          </a:p>
          <a:p>
            <a:pPr lvl="0">
              <a:lnSpc>
                <a:spcPts val="1560"/>
              </a:lnSpc>
            </a:pPr>
            <a:r>
              <a:rPr lang="en-US" sz="1400" b="1" dirty="0">
                <a:solidFill>
                  <a:srgbClr val="6EB544"/>
                </a:solidFill>
                <a:latin typeface="Century Gothic" panose="020B0502020202020204" pitchFamily="34" charset="0"/>
                <a:ea typeface="Baskerville" panose="02020502070401020303" pitchFamily="18" charset="0"/>
                <a:cs typeface="Times New Roman"/>
              </a:rPr>
              <a:t>FREEZER CLINGS</a:t>
            </a:r>
          </a:p>
          <a:p>
            <a:pPr marL="628650" lvl="1" indent="-171450">
              <a:lnSpc>
                <a:spcPts val="1560"/>
              </a:lnSpc>
              <a:buFont typeface="Arial" panose="020B0604020202020204" pitchFamily="34" charset="0"/>
              <a:buChar char="•"/>
            </a:pPr>
            <a:r>
              <a:rPr lang="en-US" sz="1100" dirty="0">
                <a:latin typeface="Century Gothic" panose="020B0502020202020204" pitchFamily="34" charset="0"/>
                <a:ea typeface="Baskerville" panose="02020502070401020303" pitchFamily="18" charset="0"/>
                <a:cs typeface="Times New Roman"/>
              </a:rPr>
              <a:t>Work with national account manager to have clings placed in stores, while supplies last.</a:t>
            </a:r>
          </a:p>
        </p:txBody>
      </p:sp>
    </p:spTree>
    <p:extLst>
      <p:ext uri="{BB962C8B-B14F-4D97-AF65-F5344CB8AC3E}">
        <p14:creationId xmlns:p14="http://schemas.microsoft.com/office/powerpoint/2010/main" val="155392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Marketing Kit</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3</a:t>
            </a:fld>
            <a:endParaRPr lang="en-US"/>
          </a:p>
        </p:txBody>
      </p:sp>
      <p:sp>
        <p:nvSpPr>
          <p:cNvPr id="7" name="Title 1">
            <a:extLst>
              <a:ext uri="{FF2B5EF4-FFF2-40B4-BE49-F238E27FC236}">
                <a16:creationId xmlns:a16="http://schemas.microsoft.com/office/drawing/2014/main" id="{368EEE09-833D-D841-86E7-4F3B4FDB36BD}"/>
              </a:ext>
            </a:extLst>
          </p:cNvPr>
          <p:cNvSpPr txBox="1">
            <a:spLocks/>
          </p:cNvSpPr>
          <p:nvPr/>
        </p:nvSpPr>
        <p:spPr>
          <a:xfrm>
            <a:off x="157183" y="1345587"/>
            <a:ext cx="5676900" cy="38100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1200" b="1" i="0" kern="1200">
                <a:solidFill>
                  <a:schemeClr val="tx1"/>
                </a:solidFill>
                <a:latin typeface="Futura" panose="02000503000000000000" pitchFamily="2" charset="0"/>
                <a:ea typeface="+mj-ea"/>
                <a:cs typeface="+mj-cs"/>
              </a:defRPr>
            </a:lvl1pPr>
          </a:lstStyle>
          <a:p>
            <a:pPr algn="l"/>
            <a:r>
              <a:rPr lang="en-US" spc="300" dirty="0">
                <a:solidFill>
                  <a:srgbClr val="000000"/>
                </a:solidFill>
                <a:latin typeface="Century Gothic" panose="020B0502020202020204" pitchFamily="34" charset="0"/>
              </a:rPr>
              <a:t>DOWNLOADABLE ASSETS</a:t>
            </a:r>
          </a:p>
        </p:txBody>
      </p:sp>
      <p:sp>
        <p:nvSpPr>
          <p:cNvPr id="8" name="TextBox 7">
            <a:extLst>
              <a:ext uri="{FF2B5EF4-FFF2-40B4-BE49-F238E27FC236}">
                <a16:creationId xmlns:a16="http://schemas.microsoft.com/office/drawing/2014/main" id="{DA599CD1-9AF0-924E-A689-9DFAB91B8BF5}"/>
              </a:ext>
            </a:extLst>
          </p:cNvPr>
          <p:cNvSpPr txBox="1"/>
          <p:nvPr/>
        </p:nvSpPr>
        <p:spPr>
          <a:xfrm>
            <a:off x="178904" y="2167459"/>
            <a:ext cx="5367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panose="020B0502020202020204" pitchFamily="34" charset="0"/>
              </a:rPr>
              <a:t>DOWNLOAD ASSETS: </a:t>
            </a:r>
            <a:r>
              <a:rPr lang="en-US" dirty="0">
                <a:solidFill>
                  <a:srgbClr val="FF0000"/>
                </a:solidFill>
                <a:highlight>
                  <a:srgbClr val="FFFF00"/>
                </a:highlight>
                <a:latin typeface="Century Gothic" panose="020B0502020202020204" pitchFamily="34" charset="0"/>
                <a:hlinkClick r:id="rId2"/>
              </a:rPr>
              <a:t> CLICK HERE</a:t>
            </a:r>
            <a:endParaRPr lang="en-US" dirty="0">
              <a:solidFill>
                <a:srgbClr val="FF0000"/>
              </a:solidFill>
              <a:highlight>
                <a:srgbClr val="FFFF00"/>
              </a:highlight>
              <a:latin typeface="Century Gothic" panose="020B0502020202020204" pitchFamily="34" charset="0"/>
              <a:cs typeface="Calibri" panose="020F0502020204030204"/>
            </a:endParaRPr>
          </a:p>
          <a:p>
            <a:endParaRPr lang="en-US" dirty="0">
              <a:latin typeface="Century Gothic" panose="020B0502020202020204" pitchFamily="34" charset="0"/>
              <a:cs typeface="Calibri" panose="020F0502020204030204"/>
            </a:endParaRPr>
          </a:p>
        </p:txBody>
      </p:sp>
      <p:sp>
        <p:nvSpPr>
          <p:cNvPr id="9" name="Rectangle 8">
            <a:extLst>
              <a:ext uri="{FF2B5EF4-FFF2-40B4-BE49-F238E27FC236}">
                <a16:creationId xmlns:a16="http://schemas.microsoft.com/office/drawing/2014/main" id="{34DD2932-4D36-8445-9744-D71821E3162D}"/>
              </a:ext>
            </a:extLst>
          </p:cNvPr>
          <p:cNvSpPr/>
          <p:nvPr/>
        </p:nvSpPr>
        <p:spPr>
          <a:xfrm>
            <a:off x="3398860" y="2751909"/>
            <a:ext cx="5566236" cy="3167021"/>
          </a:xfrm>
          <a:prstGeom prst="rect">
            <a:avLst/>
          </a:prstGeom>
        </p:spPr>
        <p:txBody>
          <a:bodyPr wrap="square" anchor="t">
            <a:spAutoFit/>
          </a:bodyPr>
          <a:lstStyle/>
          <a:p>
            <a:r>
              <a:rPr lang="en-US" sz="1200" b="1" dirty="0">
                <a:latin typeface="Century Gothic" panose="020B0502020202020204" pitchFamily="34" charset="0"/>
                <a:ea typeface="Baskerville" panose="02020502070401020303" pitchFamily="18" charset="0"/>
                <a:cs typeface="Times New Roman"/>
              </a:rPr>
              <a:t>Each editable asset includes a layer for </a:t>
            </a:r>
            <a:r>
              <a:rPr lang="en-US" sz="1200" b="1" u="sng" dirty="0">
                <a:latin typeface="Century Gothic" panose="020B0502020202020204" pitchFamily="34" charset="0"/>
                <a:ea typeface="Baskerville" panose="02020502070401020303" pitchFamily="18" charset="0"/>
                <a:cs typeface="Times New Roman"/>
              </a:rPr>
              <a:t>Fried Rice </a:t>
            </a:r>
            <a:r>
              <a:rPr lang="en-US" sz="1200" b="1" dirty="0">
                <a:latin typeface="Century Gothic" panose="020B0502020202020204" pitchFamily="34" charset="0"/>
                <a:ea typeface="Baskerville" panose="02020502070401020303" pitchFamily="18" charset="0"/>
                <a:cs typeface="Times New Roman"/>
              </a:rPr>
              <a:t>and </a:t>
            </a:r>
            <a:r>
              <a:rPr lang="en-US" sz="1200" b="1" u="sng" dirty="0">
                <a:latin typeface="Century Gothic" panose="020B0502020202020204" pitchFamily="34" charset="0"/>
                <a:ea typeface="Baskerville" panose="02020502070401020303" pitchFamily="18" charset="0"/>
                <a:cs typeface="Times New Roman"/>
              </a:rPr>
              <a:t>Crunchy Chicken.</a:t>
            </a:r>
            <a:br>
              <a:rPr lang="en-US" sz="1200" b="1" u="sng" dirty="0">
                <a:latin typeface="Century Gothic" panose="020B0502020202020204" pitchFamily="34" charset="0"/>
                <a:ea typeface="Baskerville" panose="02020502070401020303" pitchFamily="18" charset="0"/>
                <a:cs typeface="Times New Roman" panose="02020603050405020304" pitchFamily="18" charset="0"/>
              </a:rPr>
            </a:br>
            <a:endParaRPr lang="en-US" sz="1200" b="1" u="sng" dirty="0">
              <a:latin typeface="Century Gothic" panose="020B0502020202020204" pitchFamily="34" charset="0"/>
              <a:ea typeface="Baskerville" panose="02020502070401020303" pitchFamily="18" charset="0"/>
              <a:cs typeface="Times New Roman" panose="02020603050405020304" pitchFamily="18" charset="0"/>
            </a:endParaRPr>
          </a:p>
          <a:p>
            <a:pPr>
              <a:lnSpc>
                <a:spcPts val="1780"/>
              </a:lnSpc>
            </a:pPr>
            <a:r>
              <a:rPr lang="en-US" sz="1400" b="1" dirty="0">
                <a:solidFill>
                  <a:srgbClr val="6EB544"/>
                </a:solidFill>
                <a:latin typeface="Century Gothic" panose="020B0502020202020204" pitchFamily="34" charset="0"/>
                <a:ea typeface="Baskerville" panose="02020502070401020303" pitchFamily="18" charset="0"/>
                <a:cs typeface="Times New Roman"/>
              </a:rPr>
              <a:t>CIRCULAR ASSETS</a:t>
            </a:r>
            <a:endParaRPr lang="en-US" sz="1400" b="1" dirty="0">
              <a:solidFill>
                <a:srgbClr val="6EB544"/>
              </a:solidFill>
              <a:latin typeface="Century Gothic" panose="020B0502020202020204" pitchFamily="34" charset="0"/>
              <a:cs typeface="Times New Roman"/>
            </a:endParaRPr>
          </a:p>
          <a:p>
            <a:pPr marL="285750" indent="-285750">
              <a:lnSpc>
                <a:spcPts val="1780"/>
              </a:lnSpc>
              <a:spcBef>
                <a:spcPct val="0"/>
              </a:spcBef>
              <a:buFont typeface="Arial" panose="020B0604020202020204" pitchFamily="34" charset="0"/>
              <a:buChar char="•"/>
            </a:pPr>
            <a:r>
              <a:rPr lang="en-US" sz="1200" dirty="0">
                <a:latin typeface="Century Gothic" panose="020B0502020202020204" pitchFamily="34" charset="0"/>
                <a:ea typeface="Baskerville" panose="02020502070401020303" pitchFamily="18" charset="0"/>
                <a:cs typeface="Times New Roman"/>
              </a:rPr>
              <a:t>3" W x 3" H and 10" W x 3" H</a:t>
            </a:r>
          </a:p>
          <a:p>
            <a:pPr>
              <a:lnSpc>
                <a:spcPts val="1780"/>
              </a:lnSpc>
              <a:spcBef>
                <a:spcPct val="0"/>
              </a:spcBef>
            </a:pPr>
            <a:endParaRPr lang="en-US" sz="1400" b="1" dirty="0">
              <a:latin typeface="Century Gothic" panose="020B0502020202020204" pitchFamily="34" charset="0"/>
              <a:ea typeface="Baskerville" panose="02020502070401020303" pitchFamily="18" charset="0"/>
              <a:cs typeface="Times New Roman" panose="02020603050405020304" pitchFamily="18" charset="0"/>
            </a:endParaRPr>
          </a:p>
          <a:p>
            <a:pPr>
              <a:lnSpc>
                <a:spcPts val="1780"/>
              </a:lnSpc>
            </a:pPr>
            <a:r>
              <a:rPr lang="en-US" sz="1400" b="1" dirty="0">
                <a:solidFill>
                  <a:srgbClr val="6EB544"/>
                </a:solidFill>
                <a:latin typeface="Century Gothic" panose="020B0502020202020204" pitchFamily="34" charset="0"/>
                <a:ea typeface="Baskerville" panose="02020502070401020303" pitchFamily="18" charset="0"/>
                <a:cs typeface="Times New Roman"/>
              </a:rPr>
              <a:t>DIGITAL BANNERS</a:t>
            </a:r>
          </a:p>
          <a:p>
            <a:pPr marL="285750" indent="-285750">
              <a:lnSpc>
                <a:spcPts val="1780"/>
              </a:lnSpc>
              <a:spcBef>
                <a:spcPct val="0"/>
              </a:spcBef>
              <a:buFont typeface="Arial" panose="020B0604020202020204" pitchFamily="34" charset="0"/>
              <a:buChar char="•"/>
            </a:pPr>
            <a:r>
              <a:rPr lang="en-US" sz="1200" dirty="0">
                <a:latin typeface="Century Gothic" panose="020B0502020202020204" pitchFamily="34" charset="0"/>
                <a:ea typeface="Baskerville" panose="02020502070401020303" pitchFamily="18" charset="0"/>
                <a:cs typeface="Times New Roman"/>
              </a:rPr>
              <a:t>Standard banners: 300 x 250, 728 x 90, 160 x 600 and 320 x 50</a:t>
            </a:r>
          </a:p>
          <a:p>
            <a:pPr>
              <a:lnSpc>
                <a:spcPts val="1780"/>
              </a:lnSpc>
              <a:spcBef>
                <a:spcPct val="0"/>
              </a:spcBef>
            </a:pPr>
            <a:endParaRPr lang="en-US" sz="1400" b="1" dirty="0">
              <a:latin typeface="Century Gothic" panose="020B0502020202020204" pitchFamily="34" charset="0"/>
              <a:ea typeface="Baskerville" panose="02020502070401020303" pitchFamily="18" charset="0"/>
              <a:cs typeface="Times New Roman" panose="02020603050405020304" pitchFamily="18" charset="0"/>
            </a:endParaRPr>
          </a:p>
          <a:p>
            <a:pPr>
              <a:lnSpc>
                <a:spcPts val="1780"/>
              </a:lnSpc>
            </a:pPr>
            <a:r>
              <a:rPr lang="en-US" sz="1400" b="1" dirty="0">
                <a:solidFill>
                  <a:srgbClr val="6EB544"/>
                </a:solidFill>
                <a:latin typeface="Century Gothic" panose="020B0502020202020204" pitchFamily="34" charset="0"/>
                <a:ea typeface="Baskerville" panose="02020502070401020303" pitchFamily="18" charset="0"/>
                <a:cs typeface="Times New Roman"/>
              </a:rPr>
              <a:t>SOCIAL MEDIA</a:t>
            </a:r>
          </a:p>
          <a:p>
            <a:pPr marL="285750" indent="-285750">
              <a:lnSpc>
                <a:spcPts val="1780"/>
              </a:lnSpc>
              <a:spcBef>
                <a:spcPct val="0"/>
              </a:spcBef>
              <a:buFont typeface="Arial" panose="020B0604020202020204" pitchFamily="34" charset="0"/>
              <a:buChar char="•"/>
            </a:pPr>
            <a:r>
              <a:rPr lang="en-US" sz="1200" dirty="0">
                <a:latin typeface="Century Gothic" panose="020B0502020202020204" pitchFamily="34" charset="0"/>
                <a:ea typeface="Baskerville" panose="02020502070401020303" pitchFamily="18" charset="0"/>
                <a:cs typeface="Times New Roman"/>
              </a:rPr>
              <a:t>Facebook newsfeed ad: 1200 x 630 pixels</a:t>
            </a:r>
          </a:p>
          <a:p>
            <a:pPr marL="285750" indent="-285750">
              <a:lnSpc>
                <a:spcPts val="1780"/>
              </a:lnSpc>
              <a:spcBef>
                <a:spcPct val="0"/>
              </a:spcBef>
              <a:buFont typeface="Arial" panose="020B0604020202020204" pitchFamily="34" charset="0"/>
              <a:buChar char="•"/>
            </a:pPr>
            <a:r>
              <a:rPr lang="en-US" sz="1200" dirty="0">
                <a:latin typeface="Century Gothic" panose="020B0502020202020204" pitchFamily="34" charset="0"/>
                <a:ea typeface="Baskerville" panose="02020502070401020303" pitchFamily="18" charset="0"/>
                <a:cs typeface="Times New Roman"/>
              </a:rPr>
              <a:t>Instagram: 1080 x 1080 pixels</a:t>
            </a:r>
          </a:p>
          <a:p>
            <a:pPr marL="285750" indent="-285750">
              <a:lnSpc>
                <a:spcPts val="1780"/>
              </a:lnSpc>
              <a:spcBef>
                <a:spcPct val="0"/>
              </a:spcBef>
              <a:buFont typeface="Arial" panose="020B0604020202020204" pitchFamily="34" charset="0"/>
              <a:buChar char="•"/>
            </a:pPr>
            <a:r>
              <a:rPr lang="en-US" sz="1200" dirty="0">
                <a:latin typeface="Century Gothic" panose="020B0502020202020204" pitchFamily="34" charset="0"/>
                <a:ea typeface="Baskerville" panose="02020502070401020303" pitchFamily="18" charset="0"/>
                <a:cs typeface="Times New Roman"/>
              </a:rPr>
              <a:t>Twitter: 1200 x 675 pixels</a:t>
            </a:r>
          </a:p>
          <a:p>
            <a:pPr>
              <a:lnSpc>
                <a:spcPts val="1780"/>
              </a:lnSpc>
              <a:spcBef>
                <a:spcPct val="0"/>
              </a:spcBef>
            </a:pPr>
            <a:r>
              <a:rPr lang="en-US" sz="1200" dirty="0">
                <a:latin typeface="Century Gothic" panose="020B0502020202020204" pitchFamily="34" charset="0"/>
                <a:ea typeface="Baskerville" panose="02020502070401020303" pitchFamily="18" charset="0"/>
                <a:cs typeface="Times New Roman"/>
              </a:rPr>
              <a:t>+   post copy</a:t>
            </a:r>
          </a:p>
          <a:p>
            <a:pPr>
              <a:lnSpc>
                <a:spcPct val="90000"/>
              </a:lnSpc>
              <a:spcBef>
                <a:spcPct val="0"/>
              </a:spcBef>
            </a:pPr>
            <a:endParaRPr lang="en-US" sz="1200" dirty="0">
              <a:latin typeface="Century Gothic" panose="020B0502020202020204" pitchFamily="34" charset="0"/>
              <a:ea typeface="Baskerville" panose="02020502070401020303" pitchFamily="18" charset="0"/>
              <a:cs typeface="Times New Roman"/>
            </a:endParaRPr>
          </a:p>
        </p:txBody>
      </p:sp>
      <p:sp>
        <p:nvSpPr>
          <p:cNvPr id="11" name="Rectangle 10">
            <a:extLst>
              <a:ext uri="{FF2B5EF4-FFF2-40B4-BE49-F238E27FC236}">
                <a16:creationId xmlns:a16="http://schemas.microsoft.com/office/drawing/2014/main" id="{F376A3C1-60B7-0644-BA8A-4AEDF98C7680}"/>
              </a:ext>
            </a:extLst>
          </p:cNvPr>
          <p:cNvSpPr/>
          <p:nvPr/>
        </p:nvSpPr>
        <p:spPr>
          <a:xfrm>
            <a:off x="189839" y="6150792"/>
            <a:ext cx="8777363" cy="480131"/>
          </a:xfrm>
          <a:prstGeom prst="rect">
            <a:avLst/>
          </a:prstGeom>
        </p:spPr>
        <p:txBody>
          <a:bodyPr wrap="square" anchor="t">
            <a:spAutoFit/>
          </a:bodyPr>
          <a:lstStyle/>
          <a:p>
            <a:pPr algn="ctr">
              <a:lnSpc>
                <a:spcPct val="90000"/>
              </a:lnSpc>
              <a:spcBef>
                <a:spcPct val="0"/>
              </a:spcBef>
            </a:pPr>
            <a:r>
              <a:rPr lang="en-US" sz="1400" dirty="0">
                <a:solidFill>
                  <a:srgbClr val="39160F"/>
                </a:solidFill>
                <a:latin typeface="Century Gothic" panose="020B0502020202020204" pitchFamily="34" charset="0"/>
                <a:ea typeface="Baskerville" panose="02020502070401020303" pitchFamily="18" charset="0"/>
                <a:cs typeface="Times New Roman"/>
              </a:rPr>
              <a:t>HAVE QUESTIONS OR NEED ADDITIONAL SUPPORT? </a:t>
            </a:r>
            <a:r>
              <a:rPr lang="en-US" sz="1400" dirty="0">
                <a:latin typeface="Century Gothic" panose="020B0502020202020204" pitchFamily="34" charset="0"/>
                <a:ea typeface="Baskerville" panose="02020502070401020303" pitchFamily="18" charset="0"/>
                <a:cs typeface="Times New Roman"/>
              </a:rPr>
              <a:t>CONTACT: </a:t>
            </a:r>
            <a:br>
              <a:rPr lang="en-US" sz="1400" dirty="0">
                <a:latin typeface="Century Gothic" panose="020B0502020202020204" pitchFamily="34" charset="0"/>
                <a:ea typeface="Baskerville" panose="02020502070401020303" pitchFamily="18" charset="0"/>
                <a:cs typeface="Times New Roman"/>
              </a:rPr>
            </a:br>
            <a:r>
              <a:rPr lang="en-US" sz="1400" dirty="0">
                <a:latin typeface="Century Gothic" panose="020B0502020202020204" pitchFamily="34" charset="0"/>
                <a:ea typeface="Baskerville" panose="02020502070401020303" pitchFamily="18" charset="0"/>
                <a:cs typeface="Times New Roman"/>
              </a:rPr>
              <a:t>Christa Bundt </a:t>
            </a:r>
            <a:r>
              <a:rPr lang="en-US" sz="1400" dirty="0">
                <a:solidFill>
                  <a:srgbClr val="67C080"/>
                </a:solidFill>
                <a:latin typeface="Century Gothic" panose="020B0502020202020204" pitchFamily="34" charset="0"/>
                <a:cs typeface="Times New Roman"/>
                <a:hlinkClick r:id="rId3">
                  <a:extLst>
                    <a:ext uri="{A12FA001-AC4F-418D-AE19-62706E023703}">
                      <ahyp:hlinkClr xmlns:ahyp="http://schemas.microsoft.com/office/drawing/2018/hyperlinkcolor" val="tx"/>
                    </a:ext>
                  </a:extLst>
                </a:hlinkClick>
              </a:rPr>
              <a:t>Christa.Bundt@Schwans.com</a:t>
            </a:r>
            <a:endParaRPr lang="en-US" sz="1400" dirty="0">
              <a:solidFill>
                <a:srgbClr val="67C080"/>
              </a:solidFill>
              <a:latin typeface="Century Gothic" panose="020B0502020202020204" pitchFamily="34" charset="0"/>
              <a:ea typeface="Baskerville" panose="02020502070401020303" pitchFamily="18" charset="0"/>
              <a:cs typeface="Times New Roman" panose="02020603050405020304" pitchFamily="18" charset="0"/>
            </a:endParaRPr>
          </a:p>
        </p:txBody>
      </p:sp>
      <p:pic>
        <p:nvPicPr>
          <p:cNvPr id="6" name="Picture 5" descr="A bowl of food&#10;&#10;Description automatically generated with medium confidence">
            <a:extLst>
              <a:ext uri="{FF2B5EF4-FFF2-40B4-BE49-F238E27FC236}">
                <a16:creationId xmlns:a16="http://schemas.microsoft.com/office/drawing/2014/main" id="{5C6D7616-0B20-514F-8518-CDEB6AF7F419}"/>
              </a:ext>
            </a:extLst>
          </p:cNvPr>
          <p:cNvPicPr>
            <a:picLocks noChangeAspect="1"/>
          </p:cNvPicPr>
          <p:nvPr/>
        </p:nvPicPr>
        <p:blipFill>
          <a:blip r:embed="rId4"/>
          <a:stretch>
            <a:fillRect/>
          </a:stretch>
        </p:blipFill>
        <p:spPr>
          <a:xfrm>
            <a:off x="329687" y="2813790"/>
            <a:ext cx="2918391" cy="2918391"/>
          </a:xfrm>
          <a:prstGeom prst="rect">
            <a:avLst/>
          </a:prstGeom>
        </p:spPr>
      </p:pic>
    </p:spTree>
    <p:extLst>
      <p:ext uri="{BB962C8B-B14F-4D97-AF65-F5344CB8AC3E}">
        <p14:creationId xmlns:p14="http://schemas.microsoft.com/office/powerpoint/2010/main" val="213067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Circular Ads</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4</a:t>
            </a:fld>
            <a:endParaRPr lang="en-US"/>
          </a:p>
        </p:txBody>
      </p:sp>
      <p:sp>
        <p:nvSpPr>
          <p:cNvPr id="20" name="TextBox 19">
            <a:extLst>
              <a:ext uri="{FF2B5EF4-FFF2-40B4-BE49-F238E27FC236}">
                <a16:creationId xmlns:a16="http://schemas.microsoft.com/office/drawing/2014/main" id="{D6C1ED8A-2B05-A044-B931-6B4C335F0401}"/>
              </a:ext>
            </a:extLst>
          </p:cNvPr>
          <p:cNvSpPr txBox="1"/>
          <p:nvPr/>
        </p:nvSpPr>
        <p:spPr>
          <a:xfrm>
            <a:off x="437950" y="1843225"/>
            <a:ext cx="2972632" cy="1496051"/>
          </a:xfrm>
          <a:prstGeom prst="rect">
            <a:avLst/>
          </a:prstGeom>
          <a:noFill/>
        </p:spPr>
        <p:txBody>
          <a:bodyPr wrap="square" rtlCol="0">
            <a:spAutoFit/>
          </a:bodyPr>
          <a:lstStyle/>
          <a:p>
            <a:pPr>
              <a:defRPr/>
            </a:pPr>
            <a:r>
              <a:rPr lang="en-US" sz="1200" b="1" spc="300" dirty="0">
                <a:solidFill>
                  <a:srgbClr val="000000"/>
                </a:solidFill>
                <a:latin typeface="Century Gothic" panose="020B0502020202020204" pitchFamily="34" charset="0"/>
              </a:rPr>
              <a:t>CIRCULAR AD LAYOUTS</a:t>
            </a:r>
          </a:p>
          <a:p>
            <a:endParaRPr lang="en-US" sz="1100" dirty="0">
              <a:latin typeface="Century Gothic" panose="020B0502020202020204" pitchFamily="34" charset="0"/>
            </a:endParaRPr>
          </a:p>
          <a:p>
            <a:pPr lvl="0">
              <a:lnSpc>
                <a:spcPct val="200000"/>
              </a:lnSpc>
              <a:defRPr/>
            </a:pPr>
            <a:r>
              <a:rPr lang="en-US" sz="1200" dirty="0">
                <a:solidFill>
                  <a:srgbClr val="000000"/>
                </a:solidFill>
                <a:latin typeface="Century Gothic" panose="020B0502020202020204" pitchFamily="34" charset="0"/>
                <a:ea typeface="Baskerville" panose="02020502070401020303" pitchFamily="18" charset="0"/>
              </a:rPr>
              <a:t>3" W x </a:t>
            </a:r>
            <a:r>
              <a:rPr lang="en-US" sz="1200" dirty="0">
                <a:solidFill>
                  <a:srgbClr val="000000"/>
                </a:solidFill>
                <a:latin typeface="Century Gothic" panose="020B0502020202020204" pitchFamily="34" charset="0"/>
              </a:rPr>
              <a:t>3" H</a:t>
            </a:r>
            <a:endParaRPr lang="en-US" sz="1200" dirty="0">
              <a:solidFill>
                <a:srgbClr val="000000"/>
              </a:solidFill>
              <a:latin typeface="Century Gothic" panose="020B0502020202020204" pitchFamily="34" charset="0"/>
              <a:ea typeface="Baskerville" panose="02020502070401020303" pitchFamily="18" charset="0"/>
            </a:endParaRPr>
          </a:p>
          <a:p>
            <a:pPr lvl="0">
              <a:lnSpc>
                <a:spcPct val="200000"/>
              </a:lnSpc>
              <a:defRPr/>
            </a:pPr>
            <a:r>
              <a:rPr lang="en-US" sz="1200" dirty="0">
                <a:solidFill>
                  <a:srgbClr val="000000"/>
                </a:solidFill>
                <a:latin typeface="Century Gothic" panose="020B0502020202020204" pitchFamily="34" charset="0"/>
                <a:ea typeface="Baskerville" panose="02020502070401020303" pitchFamily="18" charset="0"/>
              </a:rPr>
              <a:t>10" W x 3" H</a:t>
            </a:r>
          </a:p>
          <a:p>
            <a:pPr>
              <a:lnSpc>
                <a:spcPct val="200000"/>
              </a:lnSpc>
            </a:pPr>
            <a:endParaRPr lang="en-US" sz="1200" dirty="0">
              <a:solidFill>
                <a:srgbClr val="000000"/>
              </a:solidFill>
              <a:latin typeface="Century Gothic" panose="020B0502020202020204" pitchFamily="34" charset="0"/>
              <a:cs typeface="Times New Roman"/>
            </a:endParaRPr>
          </a:p>
        </p:txBody>
      </p:sp>
      <p:sp>
        <p:nvSpPr>
          <p:cNvPr id="21" name="Rectangle 20">
            <a:extLst>
              <a:ext uri="{FF2B5EF4-FFF2-40B4-BE49-F238E27FC236}">
                <a16:creationId xmlns:a16="http://schemas.microsoft.com/office/drawing/2014/main" id="{0A82A3B9-09A1-2842-BAD2-B0DA2740692D}"/>
              </a:ext>
            </a:extLst>
          </p:cNvPr>
          <p:cNvSpPr/>
          <p:nvPr/>
        </p:nvSpPr>
        <p:spPr>
          <a:xfrm>
            <a:off x="51765" y="6508911"/>
            <a:ext cx="6886574" cy="230832"/>
          </a:xfrm>
          <a:prstGeom prst="rect">
            <a:avLst/>
          </a:prstGeom>
        </p:spPr>
        <p:txBody>
          <a:bodyPr wrap="square" anchor="t">
            <a:spAutoFit/>
          </a:bodyPr>
          <a:lstStyle/>
          <a:p>
            <a:pPr>
              <a:defRPr/>
            </a:pPr>
            <a:r>
              <a:rPr lang="en-US" sz="900" b="1" spc="100" dirty="0">
                <a:solidFill>
                  <a:srgbClr val="000000"/>
                </a:solidFill>
                <a:latin typeface="Century Gothic" panose="020B0502020202020204" pitchFamily="34" charset="0"/>
                <a:cs typeface="Times New Roman"/>
              </a:rPr>
              <a:t>Product Options: </a:t>
            </a:r>
            <a:r>
              <a:rPr lang="en-US" sz="900" spc="100" dirty="0">
                <a:solidFill>
                  <a:srgbClr val="000000"/>
                </a:solidFill>
                <a:latin typeface="Century Gothic" panose="020B0502020202020204" pitchFamily="34" charset="0"/>
                <a:cs typeface="Times New Roman"/>
              </a:rPr>
              <a:t>Fried Rice and Crunchy Chicken</a:t>
            </a:r>
            <a:endParaRPr lang="en-US" sz="900" spc="100" dirty="0">
              <a:solidFill>
                <a:srgbClr val="000000"/>
              </a:solidFill>
              <a:latin typeface="Century Gothic" panose="020B0502020202020204" pitchFamily="34" charset="0"/>
            </a:endParaRPr>
          </a:p>
        </p:txBody>
      </p:sp>
      <p:pic>
        <p:nvPicPr>
          <p:cNvPr id="8" name="Picture 7">
            <a:extLst>
              <a:ext uri="{FF2B5EF4-FFF2-40B4-BE49-F238E27FC236}">
                <a16:creationId xmlns:a16="http://schemas.microsoft.com/office/drawing/2014/main" id="{5641957E-8995-BC47-B67D-75C3BA1D1704}"/>
              </a:ext>
            </a:extLst>
          </p:cNvPr>
          <p:cNvPicPr>
            <a:picLocks noChangeAspect="1"/>
          </p:cNvPicPr>
          <p:nvPr/>
        </p:nvPicPr>
        <p:blipFill>
          <a:blip r:embed="rId2"/>
          <a:stretch>
            <a:fillRect/>
          </a:stretch>
        </p:blipFill>
        <p:spPr>
          <a:xfrm>
            <a:off x="863600" y="4093974"/>
            <a:ext cx="6241775" cy="1872533"/>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115F0CE7-B71E-7A42-8A25-3EEE3849B2BC}"/>
              </a:ext>
            </a:extLst>
          </p:cNvPr>
          <p:cNvPicPr>
            <a:picLocks noChangeAspect="1"/>
          </p:cNvPicPr>
          <p:nvPr/>
        </p:nvPicPr>
        <p:blipFill>
          <a:blip r:embed="rId3"/>
          <a:stretch>
            <a:fillRect/>
          </a:stretch>
        </p:blipFill>
        <p:spPr>
          <a:xfrm>
            <a:off x="5677955" y="1390501"/>
            <a:ext cx="2520767" cy="2520767"/>
          </a:xfrm>
          <a:prstGeom prst="rect">
            <a:avLst/>
          </a:prstGeom>
        </p:spPr>
      </p:pic>
    </p:spTree>
    <p:extLst>
      <p:ext uri="{BB962C8B-B14F-4D97-AF65-F5344CB8AC3E}">
        <p14:creationId xmlns:p14="http://schemas.microsoft.com/office/powerpoint/2010/main" val="392140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Digital Banners</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5</a:t>
            </a:fld>
            <a:endParaRPr lang="en-US"/>
          </a:p>
        </p:txBody>
      </p:sp>
      <p:sp>
        <p:nvSpPr>
          <p:cNvPr id="8" name="Text Placeholder 9">
            <a:extLst>
              <a:ext uri="{FF2B5EF4-FFF2-40B4-BE49-F238E27FC236}">
                <a16:creationId xmlns:a16="http://schemas.microsoft.com/office/drawing/2014/main" id="{F809501E-235E-4340-B9F3-057A21DC454B}"/>
              </a:ext>
            </a:extLst>
          </p:cNvPr>
          <p:cNvSpPr txBox="1">
            <a:spLocks/>
          </p:cNvSpPr>
          <p:nvPr/>
        </p:nvSpPr>
        <p:spPr>
          <a:xfrm>
            <a:off x="6039990" y="4010669"/>
            <a:ext cx="939079" cy="21768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300 x 250</a:t>
            </a:r>
          </a:p>
        </p:txBody>
      </p:sp>
      <p:sp>
        <p:nvSpPr>
          <p:cNvPr id="9" name="Text Placeholder 9">
            <a:extLst>
              <a:ext uri="{FF2B5EF4-FFF2-40B4-BE49-F238E27FC236}">
                <a16:creationId xmlns:a16="http://schemas.microsoft.com/office/drawing/2014/main" id="{C3B9ECC4-D27F-7F49-A679-5CAA30A3BDD4}"/>
              </a:ext>
            </a:extLst>
          </p:cNvPr>
          <p:cNvSpPr txBox="1">
            <a:spLocks/>
          </p:cNvSpPr>
          <p:nvPr/>
        </p:nvSpPr>
        <p:spPr>
          <a:xfrm>
            <a:off x="5809289" y="6225528"/>
            <a:ext cx="1220102" cy="31473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728 x 90</a:t>
            </a:r>
            <a:br>
              <a:rPr lang="en-US" dirty="0">
                <a:latin typeface="Century Gothic" panose="020B0502020202020204" pitchFamily="34" charset="0"/>
              </a:rPr>
            </a:br>
            <a:r>
              <a:rPr lang="en-US" dirty="0">
                <a:latin typeface="Century Gothic" panose="020B0502020202020204" pitchFamily="34" charset="0"/>
              </a:rPr>
              <a:t>SHOWN AT 75%</a:t>
            </a:r>
          </a:p>
        </p:txBody>
      </p:sp>
      <p:sp>
        <p:nvSpPr>
          <p:cNvPr id="10" name="Text Placeholder 9">
            <a:extLst>
              <a:ext uri="{FF2B5EF4-FFF2-40B4-BE49-F238E27FC236}">
                <a16:creationId xmlns:a16="http://schemas.microsoft.com/office/drawing/2014/main" id="{809B3361-C733-0646-94ED-8467DBE3B887}"/>
              </a:ext>
            </a:extLst>
          </p:cNvPr>
          <p:cNvSpPr txBox="1">
            <a:spLocks/>
          </p:cNvSpPr>
          <p:nvPr/>
        </p:nvSpPr>
        <p:spPr>
          <a:xfrm>
            <a:off x="6235182" y="4961649"/>
            <a:ext cx="794209" cy="2347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320 x 50</a:t>
            </a:r>
          </a:p>
        </p:txBody>
      </p:sp>
      <p:sp>
        <p:nvSpPr>
          <p:cNvPr id="11" name="Text Placeholder 9">
            <a:extLst>
              <a:ext uri="{FF2B5EF4-FFF2-40B4-BE49-F238E27FC236}">
                <a16:creationId xmlns:a16="http://schemas.microsoft.com/office/drawing/2014/main" id="{0BA8787E-AE7D-A44E-950D-0726B7362278}"/>
              </a:ext>
            </a:extLst>
          </p:cNvPr>
          <p:cNvSpPr txBox="1">
            <a:spLocks/>
          </p:cNvSpPr>
          <p:nvPr/>
        </p:nvSpPr>
        <p:spPr>
          <a:xfrm>
            <a:off x="7540885" y="6250273"/>
            <a:ext cx="1221655" cy="4116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160 x 600 </a:t>
            </a:r>
            <a:br>
              <a:rPr lang="en-US" dirty="0">
                <a:latin typeface="Century Gothic" panose="020B0502020202020204" pitchFamily="34" charset="0"/>
              </a:rPr>
            </a:br>
            <a:r>
              <a:rPr lang="en-US" dirty="0">
                <a:latin typeface="Century Gothic" panose="020B0502020202020204" pitchFamily="34" charset="0"/>
              </a:rPr>
              <a:t>SHOWN AT 75%</a:t>
            </a:r>
          </a:p>
        </p:txBody>
      </p:sp>
      <p:sp>
        <p:nvSpPr>
          <p:cNvPr id="16" name="Rectangle 15">
            <a:extLst>
              <a:ext uri="{FF2B5EF4-FFF2-40B4-BE49-F238E27FC236}">
                <a16:creationId xmlns:a16="http://schemas.microsoft.com/office/drawing/2014/main" id="{5167F379-2CCE-1B40-A939-8703E52352BA}"/>
              </a:ext>
            </a:extLst>
          </p:cNvPr>
          <p:cNvSpPr/>
          <p:nvPr/>
        </p:nvSpPr>
        <p:spPr>
          <a:xfrm>
            <a:off x="51765" y="6508911"/>
            <a:ext cx="6886574" cy="230832"/>
          </a:xfrm>
          <a:prstGeom prst="rect">
            <a:avLst/>
          </a:prstGeom>
        </p:spPr>
        <p:txBody>
          <a:bodyPr wrap="square" anchor="t">
            <a:spAutoFit/>
          </a:bodyPr>
          <a:lstStyle/>
          <a:p>
            <a:pPr>
              <a:defRPr/>
            </a:pPr>
            <a:r>
              <a:rPr lang="en-US" sz="900" b="1" spc="100" dirty="0">
                <a:solidFill>
                  <a:srgbClr val="000000"/>
                </a:solidFill>
                <a:latin typeface="Century Gothic" panose="020B0502020202020204" pitchFamily="34" charset="0"/>
                <a:cs typeface="Times New Roman"/>
              </a:rPr>
              <a:t>Product Options: </a:t>
            </a:r>
            <a:r>
              <a:rPr lang="en-US" sz="900" spc="100" dirty="0">
                <a:solidFill>
                  <a:srgbClr val="000000"/>
                </a:solidFill>
                <a:latin typeface="Century Gothic" panose="020B0502020202020204" pitchFamily="34" charset="0"/>
                <a:cs typeface="Times New Roman"/>
              </a:rPr>
              <a:t>Fried Rice and Crunchy Chicken</a:t>
            </a:r>
            <a:endParaRPr lang="en-US" sz="900" spc="100"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E7D70416-E433-B941-8F26-98775C71D434}"/>
              </a:ext>
            </a:extLst>
          </p:cNvPr>
          <p:cNvSpPr/>
          <p:nvPr/>
        </p:nvSpPr>
        <p:spPr>
          <a:xfrm>
            <a:off x="42116" y="6321754"/>
            <a:ext cx="5414467" cy="230832"/>
          </a:xfrm>
          <a:prstGeom prst="rect">
            <a:avLst/>
          </a:prstGeom>
        </p:spPr>
        <p:txBody>
          <a:bodyPr wrap="square" anchor="t">
            <a:spAutoFit/>
          </a:bodyPr>
          <a:lstStyle/>
          <a:p>
            <a:pPr>
              <a:defRPr/>
            </a:pPr>
            <a:r>
              <a:rPr lang="en-US" sz="900" b="1" spc="100" dirty="0">
                <a:solidFill>
                  <a:srgbClr val="000000"/>
                </a:solidFill>
                <a:latin typeface="Century Gothic" panose="020B0502020202020204" pitchFamily="34" charset="0"/>
                <a:cs typeface="Times New Roman"/>
              </a:rPr>
              <a:t>Call to Action Options: </a:t>
            </a:r>
            <a:r>
              <a:rPr lang="en-US" sz="900" spc="100" dirty="0">
                <a:solidFill>
                  <a:srgbClr val="000000"/>
                </a:solidFill>
                <a:latin typeface="Century Gothic" panose="020B0502020202020204" pitchFamily="34" charset="0"/>
                <a:cs typeface="Times New Roman"/>
              </a:rPr>
              <a:t>Shop Now, Save Now, Learn More</a:t>
            </a:r>
            <a:endParaRPr lang="en-US" sz="900" spc="100" dirty="0">
              <a:solidFill>
                <a:srgbClr val="00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A47C960D-A0D7-AC4D-B9E9-62329EB6B8DC}"/>
              </a:ext>
            </a:extLst>
          </p:cNvPr>
          <p:cNvSpPr txBox="1"/>
          <p:nvPr/>
        </p:nvSpPr>
        <p:spPr>
          <a:xfrm>
            <a:off x="437950" y="1843225"/>
            <a:ext cx="2972632" cy="1865382"/>
          </a:xfrm>
          <a:prstGeom prst="rect">
            <a:avLst/>
          </a:prstGeom>
          <a:noFill/>
        </p:spPr>
        <p:txBody>
          <a:bodyPr wrap="square" rtlCol="0">
            <a:spAutoFit/>
          </a:bodyPr>
          <a:lstStyle/>
          <a:p>
            <a:pPr>
              <a:defRPr/>
            </a:pPr>
            <a:r>
              <a:rPr lang="en-US" sz="1200" b="1" spc="300" dirty="0">
                <a:solidFill>
                  <a:srgbClr val="000000"/>
                </a:solidFill>
                <a:latin typeface="Century Gothic" panose="020B0502020202020204" pitchFamily="34" charset="0"/>
              </a:rPr>
              <a:t>DIGITAL AD LAYOUTS</a:t>
            </a:r>
          </a:p>
          <a:p>
            <a:endParaRPr lang="en-US" sz="1100" dirty="0">
              <a:latin typeface="Century Gothic" panose="020B0502020202020204" pitchFamily="34" charset="0"/>
            </a:endParaRPr>
          </a:p>
          <a:p>
            <a:pPr>
              <a:lnSpc>
                <a:spcPct val="200000"/>
              </a:lnSpc>
            </a:pPr>
            <a:r>
              <a:rPr lang="en-US" sz="1200" dirty="0">
                <a:latin typeface="Century Gothic" panose="020B0502020202020204" pitchFamily="34" charset="0"/>
              </a:rPr>
              <a:t>300 x 250</a:t>
            </a:r>
          </a:p>
          <a:p>
            <a:pPr>
              <a:lnSpc>
                <a:spcPct val="200000"/>
              </a:lnSpc>
            </a:pPr>
            <a:r>
              <a:rPr lang="en-US" sz="1200" dirty="0">
                <a:latin typeface="Century Gothic" panose="020B0502020202020204" pitchFamily="34" charset="0"/>
              </a:rPr>
              <a:t>728 x 90</a:t>
            </a:r>
          </a:p>
          <a:p>
            <a:pPr>
              <a:lnSpc>
                <a:spcPct val="200000"/>
              </a:lnSpc>
            </a:pPr>
            <a:r>
              <a:rPr lang="en-US" sz="1200" dirty="0">
                <a:latin typeface="Century Gothic" panose="020B0502020202020204" pitchFamily="34" charset="0"/>
              </a:rPr>
              <a:t>160 x 600</a:t>
            </a:r>
          </a:p>
          <a:p>
            <a:pPr>
              <a:lnSpc>
                <a:spcPct val="200000"/>
              </a:lnSpc>
            </a:pPr>
            <a:r>
              <a:rPr lang="en-US" sz="1200" dirty="0">
                <a:latin typeface="Century Gothic" panose="020B0502020202020204" pitchFamily="34" charset="0"/>
              </a:rPr>
              <a:t>320 x 50</a:t>
            </a:r>
            <a:endParaRPr lang="en-US" sz="1200" dirty="0">
              <a:solidFill>
                <a:srgbClr val="000000"/>
              </a:solidFill>
              <a:latin typeface="Century Gothic" panose="020B0502020202020204" pitchFamily="34" charset="0"/>
              <a:cs typeface="Times New Roman"/>
            </a:endParaRPr>
          </a:p>
        </p:txBody>
      </p:sp>
      <p:pic>
        <p:nvPicPr>
          <p:cNvPr id="5" name="Picture 4" descr="Graphical user interface, website&#10;&#10;Description automatically generated">
            <a:extLst>
              <a:ext uri="{FF2B5EF4-FFF2-40B4-BE49-F238E27FC236}">
                <a16:creationId xmlns:a16="http://schemas.microsoft.com/office/drawing/2014/main" id="{0C16E88C-118A-FD4A-A3D5-24DAD913356D}"/>
              </a:ext>
            </a:extLst>
          </p:cNvPr>
          <p:cNvPicPr>
            <a:picLocks noChangeAspect="1"/>
          </p:cNvPicPr>
          <p:nvPr/>
        </p:nvPicPr>
        <p:blipFill>
          <a:blip r:embed="rId2"/>
          <a:stretch>
            <a:fillRect/>
          </a:stretch>
        </p:blipFill>
        <p:spPr>
          <a:xfrm>
            <a:off x="7394416" y="1301610"/>
            <a:ext cx="1313045" cy="4923917"/>
          </a:xfrm>
          <a:prstGeom prst="rect">
            <a:avLst/>
          </a:prstGeom>
        </p:spPr>
      </p:pic>
      <p:pic>
        <p:nvPicPr>
          <p:cNvPr id="13" name="Picture 12" descr="A picture containing text, food, dish, several&#10;&#10;Description automatically generated">
            <a:extLst>
              <a:ext uri="{FF2B5EF4-FFF2-40B4-BE49-F238E27FC236}">
                <a16:creationId xmlns:a16="http://schemas.microsoft.com/office/drawing/2014/main" id="{04E7F268-A8A3-F146-93DD-BF877FAC4C8C}"/>
              </a:ext>
            </a:extLst>
          </p:cNvPr>
          <p:cNvPicPr>
            <a:picLocks noChangeAspect="1"/>
          </p:cNvPicPr>
          <p:nvPr/>
        </p:nvPicPr>
        <p:blipFill>
          <a:blip r:embed="rId3"/>
          <a:stretch>
            <a:fillRect/>
          </a:stretch>
        </p:blipFill>
        <p:spPr>
          <a:xfrm>
            <a:off x="4571999" y="1977497"/>
            <a:ext cx="2456799" cy="2047333"/>
          </a:xfrm>
          <a:prstGeom prst="rect">
            <a:avLst/>
          </a:prstGeom>
        </p:spPr>
      </p:pic>
      <p:pic>
        <p:nvPicPr>
          <p:cNvPr id="15" name="Picture 14" descr="A screenshot of a computer&#10;&#10;Description automatically generated with low confidence">
            <a:extLst>
              <a:ext uri="{FF2B5EF4-FFF2-40B4-BE49-F238E27FC236}">
                <a16:creationId xmlns:a16="http://schemas.microsoft.com/office/drawing/2014/main" id="{1F0E7F66-7DD6-E34D-BE74-2C6F83B1DD7C}"/>
              </a:ext>
            </a:extLst>
          </p:cNvPr>
          <p:cNvPicPr>
            <a:picLocks noChangeAspect="1"/>
          </p:cNvPicPr>
          <p:nvPr/>
        </p:nvPicPr>
        <p:blipFill>
          <a:blip r:embed="rId4"/>
          <a:stretch>
            <a:fillRect/>
          </a:stretch>
        </p:blipFill>
        <p:spPr>
          <a:xfrm>
            <a:off x="2964798" y="4326301"/>
            <a:ext cx="4064000" cy="635000"/>
          </a:xfrm>
          <a:prstGeom prst="rect">
            <a:avLst/>
          </a:prstGeom>
        </p:spPr>
      </p:pic>
      <p:pic>
        <p:nvPicPr>
          <p:cNvPr id="19" name="Picture 18">
            <a:extLst>
              <a:ext uri="{FF2B5EF4-FFF2-40B4-BE49-F238E27FC236}">
                <a16:creationId xmlns:a16="http://schemas.microsoft.com/office/drawing/2014/main" id="{C56FBA18-36D4-5845-955F-60484DB47EE8}"/>
              </a:ext>
            </a:extLst>
          </p:cNvPr>
          <p:cNvPicPr>
            <a:picLocks noChangeAspect="1"/>
          </p:cNvPicPr>
          <p:nvPr/>
        </p:nvPicPr>
        <p:blipFill>
          <a:blip r:embed="rId5"/>
          <a:stretch>
            <a:fillRect/>
          </a:stretch>
        </p:blipFill>
        <p:spPr>
          <a:xfrm>
            <a:off x="240919" y="5355423"/>
            <a:ext cx="6800791" cy="840757"/>
          </a:xfrm>
          <a:prstGeom prst="rect">
            <a:avLst/>
          </a:prstGeom>
        </p:spPr>
      </p:pic>
    </p:spTree>
    <p:extLst>
      <p:ext uri="{BB962C8B-B14F-4D97-AF65-F5344CB8AC3E}">
        <p14:creationId xmlns:p14="http://schemas.microsoft.com/office/powerpoint/2010/main" val="118307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id="{2AB01A01-E640-E94A-B2CF-FC59319F6D70}"/>
              </a:ext>
            </a:extLst>
          </p:cNvPr>
          <p:cNvPicPr>
            <a:picLocks noChangeAspect="1"/>
          </p:cNvPicPr>
          <p:nvPr/>
        </p:nvPicPr>
        <p:blipFill rotWithShape="1">
          <a:blip r:embed="rId2"/>
          <a:srcRect l="660" t="3113" r="16699" b="14742"/>
          <a:stretch/>
        </p:blipFill>
        <p:spPr>
          <a:xfrm>
            <a:off x="243067" y="2826472"/>
            <a:ext cx="3254168" cy="3231070"/>
          </a:xfrm>
          <a:prstGeom prst="rect">
            <a:avLst/>
          </a:prstGeom>
        </p:spPr>
      </p:pic>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Social Media</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6</a:t>
            </a:fld>
            <a:endParaRPr lang="en-US"/>
          </a:p>
        </p:txBody>
      </p:sp>
      <p:sp>
        <p:nvSpPr>
          <p:cNvPr id="6" name="Text Placeholder 9">
            <a:extLst>
              <a:ext uri="{FF2B5EF4-FFF2-40B4-BE49-F238E27FC236}">
                <a16:creationId xmlns:a16="http://schemas.microsoft.com/office/drawing/2014/main" id="{448B0F46-4779-E543-AE6D-39A778E0EE9A}"/>
              </a:ext>
            </a:extLst>
          </p:cNvPr>
          <p:cNvSpPr txBox="1">
            <a:spLocks/>
          </p:cNvSpPr>
          <p:nvPr/>
        </p:nvSpPr>
        <p:spPr>
          <a:xfrm>
            <a:off x="7955345" y="2451494"/>
            <a:ext cx="730837"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TWITTER</a:t>
            </a:r>
          </a:p>
        </p:txBody>
      </p:sp>
      <p:sp>
        <p:nvSpPr>
          <p:cNvPr id="7" name="Text Placeholder 9">
            <a:extLst>
              <a:ext uri="{FF2B5EF4-FFF2-40B4-BE49-F238E27FC236}">
                <a16:creationId xmlns:a16="http://schemas.microsoft.com/office/drawing/2014/main" id="{55E9D263-AFDB-8D45-A8A0-289E6CAB714E}"/>
              </a:ext>
            </a:extLst>
          </p:cNvPr>
          <p:cNvSpPr txBox="1">
            <a:spLocks/>
          </p:cNvSpPr>
          <p:nvPr/>
        </p:nvSpPr>
        <p:spPr>
          <a:xfrm>
            <a:off x="3711506" y="3489703"/>
            <a:ext cx="1399506" cy="2198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INSTAGRAM</a:t>
            </a:r>
          </a:p>
        </p:txBody>
      </p:sp>
      <p:sp>
        <p:nvSpPr>
          <p:cNvPr id="16" name="Text Placeholder 9">
            <a:extLst>
              <a:ext uri="{FF2B5EF4-FFF2-40B4-BE49-F238E27FC236}">
                <a16:creationId xmlns:a16="http://schemas.microsoft.com/office/drawing/2014/main" id="{E95F80E5-8703-8D44-B285-6E14D4D0A3B7}"/>
              </a:ext>
            </a:extLst>
          </p:cNvPr>
          <p:cNvSpPr txBox="1">
            <a:spLocks/>
          </p:cNvSpPr>
          <p:nvPr/>
        </p:nvSpPr>
        <p:spPr>
          <a:xfrm>
            <a:off x="7622142" y="4032976"/>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sp>
        <p:nvSpPr>
          <p:cNvPr id="3" name="Rectangle 2">
            <a:extLst>
              <a:ext uri="{FF2B5EF4-FFF2-40B4-BE49-F238E27FC236}">
                <a16:creationId xmlns:a16="http://schemas.microsoft.com/office/drawing/2014/main" id="{DCF00092-305B-6944-9CD6-4EEA0F11D3B7}"/>
              </a:ext>
            </a:extLst>
          </p:cNvPr>
          <p:cNvSpPr/>
          <p:nvPr/>
        </p:nvSpPr>
        <p:spPr>
          <a:xfrm>
            <a:off x="319483" y="3226536"/>
            <a:ext cx="2661421" cy="429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08039FC0-E5D5-7B49-99EF-BF6AFEAEE3BF}"/>
              </a:ext>
            </a:extLst>
          </p:cNvPr>
          <p:cNvSpPr txBox="1">
            <a:spLocks/>
          </p:cNvSpPr>
          <p:nvPr/>
        </p:nvSpPr>
        <p:spPr>
          <a:xfrm>
            <a:off x="266541" y="3157678"/>
            <a:ext cx="2767303" cy="520556"/>
          </a:xfrm>
          <a:prstGeom prst="rect">
            <a:avLst/>
          </a:prstGeom>
        </p:spPr>
        <p:txBody>
          <a:bodyPr vert="horz" lIns="91440" tIns="45720" rIns="91440" bIns="45720" rtlCol="0" anchor="t">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600"/>
              </a:spcBef>
              <a:spcAft>
                <a:spcPts val="600"/>
              </a:spcAft>
              <a:defRPr/>
            </a:pPr>
            <a:r>
              <a:rPr lang="en-US" sz="700" dirty="0">
                <a:solidFill>
                  <a:srgbClr val="000000"/>
                </a:solidFill>
                <a:latin typeface="+mn-lt"/>
                <a:cs typeface="Times New Roman"/>
              </a:rPr>
              <a:t>Tonight, experience the bold flavors of authentic Korean cuisine in your kitchen.  Go bold.  Go </a:t>
            </a:r>
            <a:r>
              <a:rPr lang="en-US" sz="700" dirty="0" err="1">
                <a:solidFill>
                  <a:srgbClr val="000000"/>
                </a:solidFill>
                <a:latin typeface="+mn-lt"/>
                <a:cs typeface="Times New Roman"/>
              </a:rPr>
              <a:t>Bibigo</a:t>
            </a:r>
            <a:r>
              <a:rPr lang="en-US" sz="700" dirty="0">
                <a:solidFill>
                  <a:srgbClr val="000000"/>
                </a:solidFill>
                <a:latin typeface="+mn-lt"/>
                <a:cs typeface="Times New Roman"/>
              </a:rPr>
              <a:t>.</a:t>
            </a:r>
            <a:endParaRPr lang="en-US" sz="700" u="none" strike="noStrike" kern="1200" cap="none" spc="0" normalizeH="0" baseline="0" noProof="0" dirty="0">
              <a:ln>
                <a:noFill/>
              </a:ln>
              <a:solidFill>
                <a:srgbClr val="000000"/>
              </a:solidFill>
              <a:effectLst/>
              <a:uLnTx/>
              <a:uFillTx/>
              <a:latin typeface="+mn-lt"/>
              <a:cs typeface="Times New Roman"/>
            </a:endParaRPr>
          </a:p>
        </p:txBody>
      </p:sp>
      <p:sp>
        <p:nvSpPr>
          <p:cNvPr id="23" name="Text Placeholder 3">
            <a:extLst>
              <a:ext uri="{FF2B5EF4-FFF2-40B4-BE49-F238E27FC236}">
                <a16:creationId xmlns:a16="http://schemas.microsoft.com/office/drawing/2014/main" id="{C39C4391-0CD7-8A44-802C-445A35039138}"/>
              </a:ext>
            </a:extLst>
          </p:cNvPr>
          <p:cNvSpPr txBox="1">
            <a:spLocks/>
          </p:cNvSpPr>
          <p:nvPr/>
        </p:nvSpPr>
        <p:spPr>
          <a:xfrm>
            <a:off x="312722" y="5255391"/>
            <a:ext cx="2721122" cy="191757"/>
          </a:xfrm>
          <a:prstGeom prst="rect">
            <a:avLst/>
          </a:prstGeom>
        </p:spPr>
        <p:txBody>
          <a:bodyPr vert="horz" lIns="91440" tIns="45720" rIns="91440" bIns="45720" rtlCol="0" anchor="t">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600"/>
              </a:spcBef>
              <a:spcAft>
                <a:spcPts val="600"/>
              </a:spcAft>
              <a:defRPr/>
            </a:pPr>
            <a:r>
              <a:rPr lang="en-US" sz="650" dirty="0">
                <a:solidFill>
                  <a:srgbClr val="000000"/>
                </a:solidFill>
                <a:latin typeface="+mn-lt"/>
                <a:cs typeface="Times New Roman"/>
              </a:rPr>
              <a:t>Now in the freezer aisle </a:t>
            </a:r>
            <a:endParaRPr lang="en-US" sz="650" u="none" strike="noStrike" kern="1200" cap="none" spc="0" normalizeH="0" noProof="0" dirty="0">
              <a:ln>
                <a:noFill/>
              </a:ln>
              <a:solidFill>
                <a:srgbClr val="000000"/>
              </a:solidFill>
              <a:effectLst/>
              <a:uLnTx/>
              <a:uFillTx/>
              <a:latin typeface="+mn-lt"/>
              <a:cs typeface="Times New Roman"/>
            </a:endParaRPr>
          </a:p>
        </p:txBody>
      </p:sp>
      <p:sp>
        <p:nvSpPr>
          <p:cNvPr id="24" name="Text Placeholder 3">
            <a:extLst>
              <a:ext uri="{FF2B5EF4-FFF2-40B4-BE49-F238E27FC236}">
                <a16:creationId xmlns:a16="http://schemas.microsoft.com/office/drawing/2014/main" id="{00D29546-D82E-F541-BB30-60EFA4795D02}"/>
              </a:ext>
            </a:extLst>
          </p:cNvPr>
          <p:cNvSpPr txBox="1">
            <a:spLocks/>
          </p:cNvSpPr>
          <p:nvPr/>
        </p:nvSpPr>
        <p:spPr>
          <a:xfrm>
            <a:off x="302705" y="5128796"/>
            <a:ext cx="2004823" cy="167369"/>
          </a:xfrm>
          <a:prstGeom prst="rect">
            <a:avLst/>
          </a:prstGeom>
        </p:spPr>
        <p:txBody>
          <a:bodyPr vert="horz" lIns="91440" tIns="45720" rIns="91440" bIns="45720" rtlCol="0" anchor="t">
            <a:no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600"/>
              </a:spcBef>
              <a:spcAft>
                <a:spcPts val="600"/>
              </a:spcAft>
              <a:defRPr/>
            </a:pPr>
            <a:r>
              <a:rPr lang="en-US" sz="800" b="1" dirty="0">
                <a:solidFill>
                  <a:srgbClr val="000000"/>
                </a:solidFill>
                <a:latin typeface="Times" pitchFamily="2" charset="0"/>
                <a:cs typeface="Times New Roman"/>
              </a:rPr>
              <a:t>BIBIGO® Korean Cuisine.</a:t>
            </a:r>
          </a:p>
        </p:txBody>
      </p:sp>
      <p:sp>
        <p:nvSpPr>
          <p:cNvPr id="17" name="Text Placeholder 9">
            <a:extLst>
              <a:ext uri="{FF2B5EF4-FFF2-40B4-BE49-F238E27FC236}">
                <a16:creationId xmlns:a16="http://schemas.microsoft.com/office/drawing/2014/main" id="{D92852B0-7598-2640-BFAA-00632C099859}"/>
              </a:ext>
            </a:extLst>
          </p:cNvPr>
          <p:cNvSpPr txBox="1">
            <a:spLocks/>
          </p:cNvSpPr>
          <p:nvPr/>
        </p:nvSpPr>
        <p:spPr>
          <a:xfrm>
            <a:off x="200313" y="6081558"/>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pic>
        <p:nvPicPr>
          <p:cNvPr id="14" name="Picture 13">
            <a:extLst>
              <a:ext uri="{FF2B5EF4-FFF2-40B4-BE49-F238E27FC236}">
                <a16:creationId xmlns:a16="http://schemas.microsoft.com/office/drawing/2014/main" id="{49153DB5-3055-46C9-8A96-204204D2D57B}"/>
              </a:ext>
            </a:extLst>
          </p:cNvPr>
          <p:cNvPicPr>
            <a:picLocks noChangeAspect="1"/>
          </p:cNvPicPr>
          <p:nvPr/>
        </p:nvPicPr>
        <p:blipFill>
          <a:blip r:embed="rId3"/>
          <a:stretch>
            <a:fillRect/>
          </a:stretch>
        </p:blipFill>
        <p:spPr>
          <a:xfrm>
            <a:off x="1613514" y="3327983"/>
            <a:ext cx="266175" cy="100802"/>
          </a:xfrm>
          <a:prstGeom prst="rect">
            <a:avLst/>
          </a:prstGeom>
        </p:spPr>
      </p:pic>
      <p:sp>
        <p:nvSpPr>
          <p:cNvPr id="42" name="TextBox 41">
            <a:extLst>
              <a:ext uri="{FF2B5EF4-FFF2-40B4-BE49-F238E27FC236}">
                <a16:creationId xmlns:a16="http://schemas.microsoft.com/office/drawing/2014/main" id="{D59D4708-289B-3548-A218-304A5ABE38B1}"/>
              </a:ext>
            </a:extLst>
          </p:cNvPr>
          <p:cNvSpPr txBox="1"/>
          <p:nvPr/>
        </p:nvSpPr>
        <p:spPr>
          <a:xfrm>
            <a:off x="3770098" y="4445276"/>
            <a:ext cx="4822554" cy="2077492"/>
          </a:xfrm>
          <a:prstGeom prst="rect">
            <a:avLst/>
          </a:prstGeom>
          <a:noFill/>
        </p:spPr>
        <p:txBody>
          <a:bodyPr wrap="square" rtlCol="0">
            <a:spAutoFit/>
          </a:bodyPr>
          <a:lstStyle/>
          <a:p>
            <a:pPr>
              <a:defRPr/>
            </a:pPr>
            <a:r>
              <a:rPr lang="en-US" sz="1200" b="1" spc="300" dirty="0">
                <a:solidFill>
                  <a:srgbClr val="000000"/>
                </a:solidFill>
                <a:latin typeface="Century Gothic" panose="020B0502020202020204" pitchFamily="34" charset="0"/>
              </a:rPr>
              <a:t>SOCIAL COPY OPTIONS</a:t>
            </a:r>
          </a:p>
          <a:p>
            <a:pPr>
              <a:defRPr/>
            </a:pPr>
            <a:endParaRPr lang="en-US" sz="1200" b="1" spc="300" dirty="0">
              <a:solidFill>
                <a:srgbClr val="000000"/>
              </a:solidFill>
              <a:latin typeface="Century Gothic" panose="020B0502020202020204" pitchFamily="34" charset="0"/>
            </a:endParaRPr>
          </a:p>
          <a:p>
            <a:pPr marL="171450" indent="-171450">
              <a:spcBef>
                <a:spcPts val="300"/>
              </a:spcBef>
              <a:spcAft>
                <a:spcPts val="300"/>
              </a:spcAft>
              <a:buFont typeface="Arial" panose="020B0604020202020204" pitchFamily="34" charset="0"/>
              <a:buChar char="•"/>
            </a:pPr>
            <a:r>
              <a:rPr lang="en-US" sz="1200" dirty="0">
                <a:latin typeface="Century Gothic" panose="020B0502020202020204" pitchFamily="34" charset="0"/>
              </a:rPr>
              <a:t>Tonight, experience the bold flavors of authentic Korean cuisine in your kitchen 🥟🥢</a:t>
            </a:r>
          </a:p>
          <a:p>
            <a:pPr marL="171450" indent="-171450">
              <a:spcBef>
                <a:spcPts val="300"/>
              </a:spcBef>
              <a:spcAft>
                <a:spcPts val="300"/>
              </a:spcAft>
              <a:buFont typeface="Arial" panose="020B0604020202020204" pitchFamily="34" charset="0"/>
              <a:buChar char="•"/>
            </a:pPr>
            <a:r>
              <a:rPr lang="en-US" sz="1200" dirty="0">
                <a:latin typeface="Century Gothic" panose="020B0502020202020204" pitchFamily="34" charset="0"/>
              </a:rPr>
              <a:t>Frozen food never tasted so good. Discover BIBIGO® crunchy chicken (or fried rice) today. </a:t>
            </a:r>
          </a:p>
          <a:p>
            <a:pPr marL="171450" indent="-171450">
              <a:spcBef>
                <a:spcPts val="300"/>
              </a:spcBef>
              <a:spcAft>
                <a:spcPts val="300"/>
              </a:spcAft>
              <a:buFont typeface="Arial" panose="020B0604020202020204" pitchFamily="34" charset="0"/>
              <a:buChar char="•"/>
            </a:pPr>
            <a:r>
              <a:rPr lang="en-US" sz="1200" dirty="0">
                <a:latin typeface="Century Gothic" panose="020B0502020202020204" pitchFamily="34" charset="0"/>
              </a:rPr>
              <a:t>Delicious authentic, Korean food can be on your table in minutes. </a:t>
            </a:r>
          </a:p>
          <a:p>
            <a:pPr>
              <a:defRPr/>
            </a:pPr>
            <a:endParaRPr lang="en-US" spc="300" dirty="0">
              <a:solidFill>
                <a:srgbClr val="000000"/>
              </a:solidFill>
              <a:latin typeface="Century Gothic" panose="020B0502020202020204" pitchFamily="34" charset="0"/>
            </a:endParaRPr>
          </a:p>
        </p:txBody>
      </p:sp>
      <p:sp>
        <p:nvSpPr>
          <p:cNvPr id="43" name="TextBox 42">
            <a:extLst>
              <a:ext uri="{FF2B5EF4-FFF2-40B4-BE49-F238E27FC236}">
                <a16:creationId xmlns:a16="http://schemas.microsoft.com/office/drawing/2014/main" id="{86A0AFCC-05EB-204F-AD98-3E41CA5A5987}"/>
              </a:ext>
            </a:extLst>
          </p:cNvPr>
          <p:cNvSpPr txBox="1"/>
          <p:nvPr/>
        </p:nvSpPr>
        <p:spPr>
          <a:xfrm>
            <a:off x="288458" y="1515578"/>
            <a:ext cx="2972632" cy="952312"/>
          </a:xfrm>
          <a:prstGeom prst="rect">
            <a:avLst/>
          </a:prstGeom>
          <a:noFill/>
        </p:spPr>
        <p:txBody>
          <a:bodyPr wrap="square" rtlCol="0">
            <a:spAutoFit/>
          </a:bodyPr>
          <a:lstStyle/>
          <a:p>
            <a:pPr>
              <a:defRPr/>
            </a:pPr>
            <a:r>
              <a:rPr lang="en-US" sz="1200" b="1" spc="300" dirty="0">
                <a:solidFill>
                  <a:srgbClr val="000000"/>
                </a:solidFill>
                <a:latin typeface="Century Gothic" panose="020B0502020202020204" pitchFamily="34" charset="0"/>
              </a:rPr>
              <a:t>SOCIAL LAYOUTS</a:t>
            </a:r>
          </a:p>
          <a:p>
            <a:pPr>
              <a:lnSpc>
                <a:spcPts val="1640"/>
              </a:lnSpc>
              <a:spcBef>
                <a:spcPts val="600"/>
              </a:spcBef>
              <a:spcAft>
                <a:spcPts val="600"/>
              </a:spcAft>
              <a:defRPr/>
            </a:pPr>
            <a:r>
              <a:rPr lang="en-US" sz="1200" dirty="0">
                <a:solidFill>
                  <a:srgbClr val="000000"/>
                </a:solidFill>
                <a:latin typeface="Century Gothic" panose="020B0502020202020204" pitchFamily="34" charset="0"/>
                <a:cs typeface="Times New Roman"/>
              </a:rPr>
              <a:t>Facebook newsfeed ad: 1200 x 630</a:t>
            </a:r>
            <a:br>
              <a:rPr lang="en-US" sz="1200" dirty="0">
                <a:latin typeface="Century Gothic" panose="020B0502020202020204" pitchFamily="34" charset="0"/>
                <a:cs typeface="Times New Roman"/>
              </a:rPr>
            </a:br>
            <a:r>
              <a:rPr lang="en-US" sz="1200" dirty="0">
                <a:solidFill>
                  <a:srgbClr val="000000"/>
                </a:solidFill>
                <a:latin typeface="Century Gothic" panose="020B0502020202020204" pitchFamily="34" charset="0"/>
                <a:cs typeface="Times New Roman"/>
              </a:rPr>
              <a:t>Instagram: 1080 x 1080</a:t>
            </a:r>
            <a:br>
              <a:rPr lang="en-US" sz="1200" dirty="0">
                <a:latin typeface="Century Gothic" panose="020B0502020202020204" pitchFamily="34" charset="0"/>
                <a:cs typeface="Times New Roman"/>
              </a:rPr>
            </a:br>
            <a:r>
              <a:rPr lang="en-US" sz="1200" dirty="0">
                <a:solidFill>
                  <a:srgbClr val="000000"/>
                </a:solidFill>
                <a:latin typeface="Century Gothic" panose="020B0502020202020204" pitchFamily="34" charset="0"/>
                <a:cs typeface="Times New Roman"/>
              </a:rPr>
              <a:t>Twitter: 1200 x 675</a:t>
            </a:r>
          </a:p>
        </p:txBody>
      </p:sp>
      <p:sp>
        <p:nvSpPr>
          <p:cNvPr id="44" name="Rectangle 43">
            <a:extLst>
              <a:ext uri="{FF2B5EF4-FFF2-40B4-BE49-F238E27FC236}">
                <a16:creationId xmlns:a16="http://schemas.microsoft.com/office/drawing/2014/main" id="{CA1FD635-9408-5149-96C2-CD6D1FB6AD7B}"/>
              </a:ext>
            </a:extLst>
          </p:cNvPr>
          <p:cNvSpPr/>
          <p:nvPr/>
        </p:nvSpPr>
        <p:spPr>
          <a:xfrm>
            <a:off x="51765" y="6508911"/>
            <a:ext cx="6886574" cy="230832"/>
          </a:xfrm>
          <a:prstGeom prst="rect">
            <a:avLst/>
          </a:prstGeom>
        </p:spPr>
        <p:txBody>
          <a:bodyPr wrap="square" anchor="t">
            <a:spAutoFit/>
          </a:bodyPr>
          <a:lstStyle/>
          <a:p>
            <a:pPr>
              <a:defRPr/>
            </a:pPr>
            <a:r>
              <a:rPr lang="en-US" sz="900" b="1" spc="100" dirty="0">
                <a:solidFill>
                  <a:srgbClr val="000000"/>
                </a:solidFill>
                <a:latin typeface="Century Gothic" panose="020B0502020202020204" pitchFamily="34" charset="0"/>
                <a:cs typeface="Times New Roman"/>
              </a:rPr>
              <a:t>Product Options: </a:t>
            </a:r>
            <a:r>
              <a:rPr lang="en-US" sz="900" spc="100" dirty="0">
                <a:solidFill>
                  <a:srgbClr val="000000"/>
                </a:solidFill>
                <a:latin typeface="Century Gothic" panose="020B0502020202020204" pitchFamily="34" charset="0"/>
                <a:cs typeface="Times New Roman"/>
              </a:rPr>
              <a:t>Fried Rice and Crunchy Chicken</a:t>
            </a:r>
            <a:endParaRPr lang="en-US" sz="900" spc="100" dirty="0">
              <a:solidFill>
                <a:srgbClr val="000000"/>
              </a:solidFill>
              <a:latin typeface="Century Gothic" panose="020B0502020202020204" pitchFamily="34" charset="0"/>
            </a:endParaRPr>
          </a:p>
        </p:txBody>
      </p:sp>
      <p:pic>
        <p:nvPicPr>
          <p:cNvPr id="9" name="Picture 8">
            <a:extLst>
              <a:ext uri="{FF2B5EF4-FFF2-40B4-BE49-F238E27FC236}">
                <a16:creationId xmlns:a16="http://schemas.microsoft.com/office/drawing/2014/main" id="{15473CDB-09B3-B047-A0C0-B6FF5C53D959}"/>
              </a:ext>
            </a:extLst>
          </p:cNvPr>
          <p:cNvPicPr>
            <a:picLocks noChangeAspect="1"/>
          </p:cNvPicPr>
          <p:nvPr/>
        </p:nvPicPr>
        <p:blipFill>
          <a:blip r:embed="rId4"/>
          <a:stretch>
            <a:fillRect/>
          </a:stretch>
        </p:blipFill>
        <p:spPr>
          <a:xfrm>
            <a:off x="6302224" y="1146379"/>
            <a:ext cx="2280218" cy="1282622"/>
          </a:xfrm>
          <a:prstGeom prst="rect">
            <a:avLst/>
          </a:prstGeom>
        </p:spPr>
      </p:pic>
      <p:pic>
        <p:nvPicPr>
          <p:cNvPr id="11" name="Picture 10" descr="A bowl of food&#10;&#10;Description automatically generated with medium confidence">
            <a:extLst>
              <a:ext uri="{FF2B5EF4-FFF2-40B4-BE49-F238E27FC236}">
                <a16:creationId xmlns:a16="http://schemas.microsoft.com/office/drawing/2014/main" id="{E5C43D18-25BD-EE4C-BDF4-C5A55D24A6C4}"/>
              </a:ext>
            </a:extLst>
          </p:cNvPr>
          <p:cNvPicPr>
            <a:picLocks noChangeAspect="1"/>
          </p:cNvPicPr>
          <p:nvPr/>
        </p:nvPicPr>
        <p:blipFill>
          <a:blip r:embed="rId5"/>
          <a:stretch>
            <a:fillRect/>
          </a:stretch>
        </p:blipFill>
        <p:spPr>
          <a:xfrm>
            <a:off x="6293841" y="2746960"/>
            <a:ext cx="2303231" cy="1209196"/>
          </a:xfrm>
          <a:prstGeom prst="rect">
            <a:avLst/>
          </a:prstGeom>
        </p:spPr>
      </p:pic>
      <p:pic>
        <p:nvPicPr>
          <p:cNvPr id="18" name="Picture 17" descr="A picture containing text, dish&#10;&#10;Description automatically generated">
            <a:extLst>
              <a:ext uri="{FF2B5EF4-FFF2-40B4-BE49-F238E27FC236}">
                <a16:creationId xmlns:a16="http://schemas.microsoft.com/office/drawing/2014/main" id="{5F1E6544-83D4-AE47-B3AC-3A605DB24D9E}"/>
              </a:ext>
            </a:extLst>
          </p:cNvPr>
          <p:cNvPicPr>
            <a:picLocks noChangeAspect="1"/>
          </p:cNvPicPr>
          <p:nvPr/>
        </p:nvPicPr>
        <p:blipFill>
          <a:blip r:embed="rId6"/>
          <a:stretch>
            <a:fillRect/>
          </a:stretch>
        </p:blipFill>
        <p:spPr>
          <a:xfrm>
            <a:off x="3794040" y="1142021"/>
            <a:ext cx="2293023" cy="2293023"/>
          </a:xfrm>
          <a:prstGeom prst="rect">
            <a:avLst/>
          </a:prstGeom>
        </p:spPr>
      </p:pic>
    </p:spTree>
    <p:extLst>
      <p:ext uri="{BB962C8B-B14F-4D97-AF65-F5344CB8AC3E}">
        <p14:creationId xmlns:p14="http://schemas.microsoft.com/office/powerpoint/2010/main" val="121848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A77F-BB29-9B4E-A59A-3F8F3220FE43}"/>
              </a:ext>
            </a:extLst>
          </p:cNvPr>
          <p:cNvSpPr>
            <a:spLocks noGrp="1"/>
          </p:cNvSpPr>
          <p:nvPr>
            <p:ph type="title"/>
          </p:nvPr>
        </p:nvSpPr>
        <p:spPr>
          <a:xfrm>
            <a:off x="1311964" y="225978"/>
            <a:ext cx="7832036" cy="698361"/>
          </a:xfrm>
        </p:spPr>
        <p:txBody>
          <a:bodyPr>
            <a:normAutofit/>
          </a:bodyPr>
          <a:lstStyle/>
          <a:p>
            <a:r>
              <a:rPr lang="en-US" b="1" dirty="0">
                <a:latin typeface="+mn-lt"/>
              </a:rPr>
              <a:t>Digital Copy &amp; CTA Options</a:t>
            </a:r>
          </a:p>
        </p:txBody>
      </p:sp>
      <p:sp>
        <p:nvSpPr>
          <p:cNvPr id="4" name="Slide Number Placeholder 3">
            <a:extLst>
              <a:ext uri="{FF2B5EF4-FFF2-40B4-BE49-F238E27FC236}">
                <a16:creationId xmlns:a16="http://schemas.microsoft.com/office/drawing/2014/main" id="{41F28FD8-0903-2F48-ADB3-DAD9D951F6D7}"/>
              </a:ext>
            </a:extLst>
          </p:cNvPr>
          <p:cNvSpPr>
            <a:spLocks noGrp="1"/>
          </p:cNvSpPr>
          <p:nvPr>
            <p:ph type="sldNum" sz="quarter" idx="4"/>
          </p:nvPr>
        </p:nvSpPr>
        <p:spPr>
          <a:xfrm>
            <a:off x="8617226" y="6492875"/>
            <a:ext cx="526774" cy="365125"/>
          </a:xfrm>
        </p:spPr>
        <p:txBody>
          <a:bodyPr/>
          <a:lstStyle/>
          <a:p>
            <a:fld id="{EFF9205E-06F9-F34E-BACE-5456D1578FB5}" type="slidenum">
              <a:rPr lang="en-US" smtClean="0"/>
              <a:t>7</a:t>
            </a:fld>
            <a:endParaRPr lang="en-US"/>
          </a:p>
        </p:txBody>
      </p:sp>
      <p:sp>
        <p:nvSpPr>
          <p:cNvPr id="8" name="Text Placeholder 9">
            <a:extLst>
              <a:ext uri="{FF2B5EF4-FFF2-40B4-BE49-F238E27FC236}">
                <a16:creationId xmlns:a16="http://schemas.microsoft.com/office/drawing/2014/main" id="{6FCD447A-727A-924A-B8CF-79DAC4A5564E}"/>
              </a:ext>
            </a:extLst>
          </p:cNvPr>
          <p:cNvSpPr txBox="1">
            <a:spLocks/>
          </p:cNvSpPr>
          <p:nvPr/>
        </p:nvSpPr>
        <p:spPr>
          <a:xfrm>
            <a:off x="7407598" y="6345682"/>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LEARN MORE</a:t>
            </a:r>
          </a:p>
        </p:txBody>
      </p:sp>
      <p:sp>
        <p:nvSpPr>
          <p:cNvPr id="10" name="Text Placeholder 9">
            <a:extLst>
              <a:ext uri="{FF2B5EF4-FFF2-40B4-BE49-F238E27FC236}">
                <a16:creationId xmlns:a16="http://schemas.microsoft.com/office/drawing/2014/main" id="{6401CC80-DECD-8E41-AF56-BD45AEA7954C}"/>
              </a:ext>
            </a:extLst>
          </p:cNvPr>
          <p:cNvSpPr txBox="1">
            <a:spLocks/>
          </p:cNvSpPr>
          <p:nvPr/>
        </p:nvSpPr>
        <p:spPr>
          <a:xfrm>
            <a:off x="4497841" y="6345682"/>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SAVE NOW</a:t>
            </a:r>
          </a:p>
        </p:txBody>
      </p:sp>
      <p:sp>
        <p:nvSpPr>
          <p:cNvPr id="12" name="Text Placeholder 9">
            <a:extLst>
              <a:ext uri="{FF2B5EF4-FFF2-40B4-BE49-F238E27FC236}">
                <a16:creationId xmlns:a16="http://schemas.microsoft.com/office/drawing/2014/main" id="{E156C1F8-785E-E34B-ADA6-089C25B7A4CD}"/>
              </a:ext>
            </a:extLst>
          </p:cNvPr>
          <p:cNvSpPr txBox="1">
            <a:spLocks/>
          </p:cNvSpPr>
          <p:nvPr/>
        </p:nvSpPr>
        <p:spPr>
          <a:xfrm>
            <a:off x="1603452" y="6345682"/>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SHOP NOW</a:t>
            </a:r>
          </a:p>
        </p:txBody>
      </p:sp>
      <p:sp>
        <p:nvSpPr>
          <p:cNvPr id="17" name="TextBox 16">
            <a:extLst>
              <a:ext uri="{FF2B5EF4-FFF2-40B4-BE49-F238E27FC236}">
                <a16:creationId xmlns:a16="http://schemas.microsoft.com/office/drawing/2014/main" id="{82EB0214-F633-F343-870F-681025C6A7EF}"/>
              </a:ext>
            </a:extLst>
          </p:cNvPr>
          <p:cNvSpPr txBox="1"/>
          <p:nvPr/>
        </p:nvSpPr>
        <p:spPr>
          <a:xfrm>
            <a:off x="365059" y="1520324"/>
            <a:ext cx="4564749" cy="2275238"/>
          </a:xfrm>
          <a:prstGeom prst="rect">
            <a:avLst/>
          </a:prstGeom>
          <a:noFill/>
        </p:spPr>
        <p:txBody>
          <a:bodyPr wrap="square" rtlCol="0">
            <a:spAutoFit/>
          </a:bodyPr>
          <a:lstStyle/>
          <a:p>
            <a:pPr lvl="0">
              <a:defRPr/>
            </a:pPr>
            <a:r>
              <a:rPr lang="en-US" sz="1200" b="1" spc="225" dirty="0">
                <a:solidFill>
                  <a:srgbClr val="000000"/>
                </a:solidFill>
                <a:latin typeface="Century Gothic" panose="020B0502020202020204" pitchFamily="34" charset="0"/>
              </a:rPr>
              <a:t>ALT DIGITAL CTA OPTIONS</a:t>
            </a:r>
          </a:p>
          <a:p>
            <a:pPr lvl="0">
              <a:defRPr/>
            </a:pPr>
            <a:endParaRPr lang="en-US" sz="1200" spc="225" dirty="0">
              <a:solidFill>
                <a:srgbClr val="000000"/>
              </a:solidFill>
              <a:latin typeface="Century Gothic" panose="020B0502020202020204" pitchFamily="34" charset="0"/>
            </a:endParaRPr>
          </a:p>
          <a:p>
            <a:r>
              <a:rPr lang="en-US" sz="1400" b="1" dirty="0">
                <a:latin typeface="Century Gothic" panose="020B0502020202020204" pitchFamily="34" charset="0"/>
                <a:cs typeface="Times New Roman"/>
              </a:rPr>
              <a:t>CTA Options:</a:t>
            </a:r>
          </a:p>
          <a:p>
            <a:pPr marL="285750" indent="-285750">
              <a:lnSpc>
                <a:spcPts val="1660"/>
              </a:lnSpc>
              <a:buFont typeface="Arial"/>
              <a:buChar char="•"/>
            </a:pPr>
            <a:r>
              <a:rPr lang="en-US" sz="1300" b="1" dirty="0">
                <a:latin typeface="Century Gothic" panose="020B0502020202020204" pitchFamily="34" charset="0"/>
                <a:cs typeface="Times New Roman"/>
              </a:rPr>
              <a:t>Learn More: </a:t>
            </a:r>
            <a:r>
              <a:rPr lang="en-US" sz="1300" dirty="0">
                <a:latin typeface="Century Gothic" panose="020B0502020202020204" pitchFamily="34" charset="0"/>
                <a:cs typeface="Times New Roman"/>
              </a:rPr>
              <a:t>Link to the product page on the retailer's website for product information.</a:t>
            </a:r>
          </a:p>
          <a:p>
            <a:pPr marL="285750" indent="-285750">
              <a:lnSpc>
                <a:spcPts val="1160"/>
              </a:lnSpc>
              <a:buFont typeface="Arial"/>
              <a:buChar char="•"/>
            </a:pPr>
            <a:endParaRPr lang="en-US" sz="1300" dirty="0">
              <a:latin typeface="Century Gothic" panose="020B0502020202020204" pitchFamily="34" charset="0"/>
              <a:cs typeface="Times New Roman"/>
            </a:endParaRPr>
          </a:p>
          <a:p>
            <a:pPr marL="285750" indent="-285750">
              <a:lnSpc>
                <a:spcPts val="1660"/>
              </a:lnSpc>
              <a:buFont typeface="Arial"/>
              <a:buChar char="•"/>
            </a:pPr>
            <a:r>
              <a:rPr lang="en-US" sz="1300" b="1" dirty="0">
                <a:latin typeface="Century Gothic" panose="020B0502020202020204" pitchFamily="34" charset="0"/>
                <a:cs typeface="Times New Roman"/>
              </a:rPr>
              <a:t>Shop Now: </a:t>
            </a:r>
            <a:r>
              <a:rPr lang="en-US" sz="1300" dirty="0">
                <a:latin typeface="Century Gothic" panose="020B0502020202020204" pitchFamily="34" charset="0"/>
                <a:cs typeface="Times New Roman"/>
              </a:rPr>
              <a:t>Link to the product page on the retailer's website to add to cart if they have this capability.</a:t>
            </a:r>
          </a:p>
          <a:p>
            <a:pPr marL="285750" indent="-285750">
              <a:lnSpc>
                <a:spcPts val="1160"/>
              </a:lnSpc>
              <a:buFont typeface="Arial"/>
              <a:buChar char="•"/>
            </a:pPr>
            <a:endParaRPr lang="en-US" sz="1300" dirty="0">
              <a:latin typeface="Century Gothic" panose="020B0502020202020204" pitchFamily="34" charset="0"/>
              <a:cs typeface="Times New Roman"/>
            </a:endParaRPr>
          </a:p>
          <a:p>
            <a:pPr marL="285750" indent="-285750">
              <a:lnSpc>
                <a:spcPts val="1660"/>
              </a:lnSpc>
              <a:buFont typeface="Arial"/>
              <a:buChar char="•"/>
            </a:pPr>
            <a:r>
              <a:rPr lang="en-US" sz="1300" b="1" dirty="0">
                <a:latin typeface="Century Gothic" panose="020B0502020202020204" pitchFamily="34" charset="0"/>
                <a:cs typeface="Times New Roman"/>
              </a:rPr>
              <a:t>Save Now: </a:t>
            </a:r>
            <a:r>
              <a:rPr lang="en-US" sz="1300" dirty="0">
                <a:latin typeface="Century Gothic" panose="020B0502020202020204" pitchFamily="34" charset="0"/>
                <a:cs typeface="Times New Roman"/>
              </a:rPr>
              <a:t>Link to a coupon or offer.</a:t>
            </a:r>
          </a:p>
        </p:txBody>
      </p:sp>
      <p:sp>
        <p:nvSpPr>
          <p:cNvPr id="18" name="TextBox 17">
            <a:extLst>
              <a:ext uri="{FF2B5EF4-FFF2-40B4-BE49-F238E27FC236}">
                <a16:creationId xmlns:a16="http://schemas.microsoft.com/office/drawing/2014/main" id="{0DA34E09-4BA0-D144-BACF-DE91055C056F}"/>
              </a:ext>
            </a:extLst>
          </p:cNvPr>
          <p:cNvSpPr txBox="1"/>
          <p:nvPr/>
        </p:nvSpPr>
        <p:spPr>
          <a:xfrm>
            <a:off x="5184191" y="1520324"/>
            <a:ext cx="3880296" cy="1328569"/>
          </a:xfrm>
          <a:prstGeom prst="rect">
            <a:avLst/>
          </a:prstGeom>
          <a:noFill/>
        </p:spPr>
        <p:txBody>
          <a:bodyPr wrap="square" rtlCol="0">
            <a:spAutoFit/>
          </a:bodyPr>
          <a:lstStyle/>
          <a:p>
            <a:pPr lvl="0">
              <a:defRPr/>
            </a:pPr>
            <a:r>
              <a:rPr lang="en-US" sz="1200" b="1" spc="225" dirty="0">
                <a:solidFill>
                  <a:srgbClr val="000000"/>
                </a:solidFill>
                <a:latin typeface="Century Gothic" panose="020B0502020202020204" pitchFamily="34" charset="0"/>
              </a:rPr>
              <a:t>ALT COPY OPTIONS</a:t>
            </a:r>
          </a:p>
          <a:p>
            <a:pPr lvl="0">
              <a:defRPr/>
            </a:pPr>
            <a:endParaRPr lang="en-US" sz="1200" spc="225" dirty="0">
              <a:solidFill>
                <a:srgbClr val="000000"/>
              </a:solidFill>
              <a:latin typeface="Century Gothic" panose="020B0502020202020204" pitchFamily="34" charset="0"/>
            </a:endParaRPr>
          </a:p>
          <a:p>
            <a:r>
              <a:rPr lang="en-US" sz="1400" b="1" dirty="0">
                <a:latin typeface="Century Gothic" panose="020B0502020202020204" pitchFamily="34" charset="0"/>
                <a:cs typeface="Times New Roman"/>
              </a:rPr>
              <a:t>Alt headline options: </a:t>
            </a:r>
          </a:p>
          <a:p>
            <a:pPr marL="285750" indent="-285750">
              <a:lnSpc>
                <a:spcPts val="1660"/>
              </a:lnSpc>
              <a:buFont typeface="Arial" panose="020B0604020202020204" pitchFamily="34" charset="0"/>
              <a:buChar char="•"/>
            </a:pPr>
            <a:r>
              <a:rPr lang="en-US" sz="1300" dirty="0">
                <a:latin typeface="Century Gothic" panose="020B0502020202020204" pitchFamily="34" charset="0"/>
                <a:cs typeface="Times New Roman" panose="02020603050405020304" pitchFamily="18" charset="0"/>
              </a:rPr>
              <a:t>Enjoy a night out without the out.</a:t>
            </a:r>
            <a:r>
              <a:rPr lang="en-US" sz="1300" dirty="0">
                <a:latin typeface="Century Gothic" panose="020B0502020202020204" pitchFamily="34" charset="0"/>
              </a:rPr>
              <a:t> </a:t>
            </a:r>
          </a:p>
          <a:p>
            <a:pPr marL="285750" indent="-285750">
              <a:lnSpc>
                <a:spcPts val="1660"/>
              </a:lnSpc>
              <a:buFont typeface="Arial" panose="020B0604020202020204" pitchFamily="34" charset="0"/>
              <a:buChar char="•"/>
            </a:pPr>
            <a:r>
              <a:rPr lang="en-US" sz="1300" dirty="0">
                <a:latin typeface="Century Gothic" panose="020B0502020202020204" pitchFamily="34" charset="0"/>
                <a:cs typeface="Times New Roman" panose="02020603050405020304" pitchFamily="18" charset="0"/>
              </a:rPr>
              <a:t>Korean restaurant opened in your freezer.</a:t>
            </a:r>
          </a:p>
          <a:p>
            <a:pPr marL="285750" indent="-285750">
              <a:buFont typeface="Arial"/>
              <a:buChar char="•"/>
            </a:pPr>
            <a:endParaRPr lang="en-US" sz="1400" dirty="0">
              <a:latin typeface="Century Gothic" panose="020B0502020202020204" pitchFamily="34" charset="0"/>
              <a:cs typeface="Times New Roman" panose="02020603050405020304" pitchFamily="18" charset="0"/>
            </a:endParaRPr>
          </a:p>
        </p:txBody>
      </p:sp>
      <p:pic>
        <p:nvPicPr>
          <p:cNvPr id="5" name="Picture 4" descr="A picture containing text, food, dish, several&#10;&#10;Description automatically generated">
            <a:extLst>
              <a:ext uri="{FF2B5EF4-FFF2-40B4-BE49-F238E27FC236}">
                <a16:creationId xmlns:a16="http://schemas.microsoft.com/office/drawing/2014/main" id="{FDE87919-D180-2142-A208-EA8471047AB5}"/>
              </a:ext>
            </a:extLst>
          </p:cNvPr>
          <p:cNvPicPr>
            <a:picLocks noChangeAspect="1"/>
          </p:cNvPicPr>
          <p:nvPr/>
        </p:nvPicPr>
        <p:blipFill>
          <a:blip r:embed="rId3"/>
          <a:stretch>
            <a:fillRect/>
          </a:stretch>
        </p:blipFill>
        <p:spPr>
          <a:xfrm>
            <a:off x="262520" y="3950844"/>
            <a:ext cx="2730286" cy="2275238"/>
          </a:xfrm>
          <a:prstGeom prst="rect">
            <a:avLst/>
          </a:prstGeom>
        </p:spPr>
      </p:pic>
      <p:pic>
        <p:nvPicPr>
          <p:cNvPr id="9" name="Picture 8" descr="A bowl of food&#10;&#10;Description automatically generated with low confidence">
            <a:extLst>
              <a:ext uri="{FF2B5EF4-FFF2-40B4-BE49-F238E27FC236}">
                <a16:creationId xmlns:a16="http://schemas.microsoft.com/office/drawing/2014/main" id="{40E4281E-10A1-2C4C-9335-320E903C1ACE}"/>
              </a:ext>
            </a:extLst>
          </p:cNvPr>
          <p:cNvPicPr>
            <a:picLocks noChangeAspect="1"/>
          </p:cNvPicPr>
          <p:nvPr/>
        </p:nvPicPr>
        <p:blipFill>
          <a:blip r:embed="rId4"/>
          <a:stretch>
            <a:fillRect/>
          </a:stretch>
        </p:blipFill>
        <p:spPr>
          <a:xfrm>
            <a:off x="3178217" y="3959961"/>
            <a:ext cx="2730286" cy="2275238"/>
          </a:xfrm>
          <a:prstGeom prst="rect">
            <a:avLst/>
          </a:prstGeom>
        </p:spPr>
      </p:pic>
      <p:pic>
        <p:nvPicPr>
          <p:cNvPr id="14" name="Picture 13" descr="A picture containing text, food, dish, several&#10;&#10;Description automatically generated">
            <a:extLst>
              <a:ext uri="{FF2B5EF4-FFF2-40B4-BE49-F238E27FC236}">
                <a16:creationId xmlns:a16="http://schemas.microsoft.com/office/drawing/2014/main" id="{8A0300E9-4141-9A42-B816-3D481402D204}"/>
              </a:ext>
            </a:extLst>
          </p:cNvPr>
          <p:cNvPicPr>
            <a:picLocks noChangeAspect="1"/>
          </p:cNvPicPr>
          <p:nvPr/>
        </p:nvPicPr>
        <p:blipFill>
          <a:blip r:embed="rId5"/>
          <a:stretch>
            <a:fillRect/>
          </a:stretch>
        </p:blipFill>
        <p:spPr>
          <a:xfrm>
            <a:off x="6065679" y="3981513"/>
            <a:ext cx="2730286" cy="2275238"/>
          </a:xfrm>
          <a:prstGeom prst="rect">
            <a:avLst/>
          </a:prstGeom>
        </p:spPr>
      </p:pic>
    </p:spTree>
    <p:extLst>
      <p:ext uri="{BB962C8B-B14F-4D97-AF65-F5344CB8AC3E}">
        <p14:creationId xmlns:p14="http://schemas.microsoft.com/office/powerpoint/2010/main" val="903745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11348</TotalTime>
  <Words>646</Words>
  <Application>Microsoft Macintosh PowerPoint</Application>
  <PresentationFormat>On-screen Show (4:3)</PresentationFormat>
  <Paragraphs>97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Times</vt:lpstr>
      <vt:lpstr>Office Theme</vt:lpstr>
      <vt:lpstr>PowerPoint Presentation</vt:lpstr>
      <vt:lpstr>Marketing Kit Guidelines</vt:lpstr>
      <vt:lpstr>Marketing Kit</vt:lpstr>
      <vt:lpstr>Circular Ads</vt:lpstr>
      <vt:lpstr>Digital Banners</vt:lpstr>
      <vt:lpstr>Social Media</vt:lpstr>
      <vt:lpstr>Digital Copy &amp; CTA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Helmke</dc:creator>
  <cp:lastModifiedBy>Shannon Helmke</cp:lastModifiedBy>
  <cp:revision>83</cp:revision>
  <dcterms:created xsi:type="dcterms:W3CDTF">2020-06-17T16:14:10Z</dcterms:created>
  <dcterms:modified xsi:type="dcterms:W3CDTF">2021-12-13T20:55:41Z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e967e1-adad-4973-b6e4-ad5a3b83c806_Enabled">
    <vt:lpwstr>true</vt:lpwstr>
  </property>
  <property fmtid="{D5CDD505-2E9C-101B-9397-08002B2CF9AE}" pid="3" name="MSIP_Label_d0e967e1-adad-4973-b6e4-ad5a3b83c806_SetDate">
    <vt:lpwstr>2021-11-03T22:54:58Z</vt:lpwstr>
  </property>
  <property fmtid="{D5CDD505-2E9C-101B-9397-08002B2CF9AE}" pid="4" name="MSIP_Label_d0e967e1-adad-4973-b6e4-ad5a3b83c806_Method">
    <vt:lpwstr>Privileged</vt:lpwstr>
  </property>
  <property fmtid="{D5CDD505-2E9C-101B-9397-08002B2CF9AE}" pid="5" name="MSIP_Label_d0e967e1-adad-4973-b6e4-ad5a3b83c806_Name">
    <vt:lpwstr>Public SubLabel 06</vt:lpwstr>
  </property>
  <property fmtid="{D5CDD505-2E9C-101B-9397-08002B2CF9AE}" pid="6" name="MSIP_Label_d0e967e1-adad-4973-b6e4-ad5a3b83c806_SiteId">
    <vt:lpwstr>0884da07-6823-4c0a-a30d-fbd44ca07a22</vt:lpwstr>
  </property>
  <property fmtid="{D5CDD505-2E9C-101B-9397-08002B2CF9AE}" pid="7" name="MSIP_Label_d0e967e1-adad-4973-b6e4-ad5a3b83c806_ActionId">
    <vt:lpwstr>f9e96578-9b9f-49d7-b499-8fd369e341f2</vt:lpwstr>
  </property>
  <property fmtid="{D5CDD505-2E9C-101B-9397-08002B2CF9AE}" pid="8" name="MSIP_Label_d0e967e1-adad-4973-b6e4-ad5a3b83c806_ContentBits">
    <vt:lpwstr>0</vt:lpwstr>
  </property>
</Properties>
</file>