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70" r:id="rId5"/>
    <p:sldId id="262" r:id="rId6"/>
    <p:sldId id="271" r:id="rId7"/>
    <p:sldId id="272" r:id="rId8"/>
    <p:sldId id="273" r:id="rId9"/>
    <p:sldId id="274" r:id="rId10"/>
    <p:sldId id="27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Bundt" initials="CB" lastIdx="9" clrIdx="0">
    <p:extLst>
      <p:ext uri="{19B8F6BF-5375-455C-9EA6-DF929625EA0E}">
        <p15:presenceInfo xmlns:p15="http://schemas.microsoft.com/office/powerpoint/2012/main" userId="S::Christa.Bundt@schwans.com::64f044ed-5958-44b0-a39d-bdb922abe6b3" providerId="AD"/>
      </p:ext>
    </p:extLst>
  </p:cmAuthor>
  <p:cmAuthor id="2" name="Brian Thompson" initials="BT" lastIdx="12" clrIdx="1">
    <p:extLst>
      <p:ext uri="{19B8F6BF-5375-455C-9EA6-DF929625EA0E}">
        <p15:presenceInfo xmlns:p15="http://schemas.microsoft.com/office/powerpoint/2012/main" userId="S::Brian.Thompson@schwans.com::edfd82a7-3bdb-4f57-a1fb-7ba291d90c99" providerId="AD"/>
      </p:ext>
    </p:extLst>
  </p:cmAuthor>
  <p:cmAuthor id="3" name="Joel Richter" initials="JR" lastIdx="1" clrIdx="2">
    <p:extLst>
      <p:ext uri="{19B8F6BF-5375-455C-9EA6-DF929625EA0E}">
        <p15:presenceInfo xmlns:p15="http://schemas.microsoft.com/office/powerpoint/2012/main" userId="S::joelrichter@upshotmail.com::8320cd03-9fb4-4c15-a9cf-1fa66dd71e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6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4150" autoAdjust="0"/>
  </p:normalViewPr>
  <p:slideViewPr>
    <p:cSldViewPr snapToGrid="0">
      <p:cViewPr varScale="1">
        <p:scale>
          <a:sx n="147" d="100"/>
          <a:sy n="147" d="100"/>
        </p:scale>
        <p:origin x="34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AE39DC-39AE-F747-8C63-299AFB55A5A1}" type="datetimeFigureOut">
              <a:rPr lang="en-US" smtClean="0"/>
              <a:t>11/9/21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30B47-9D14-364A-8E88-7C4EFBCD308A}" type="slidenum">
              <a:rPr lang="en-US" smtClean="0"/>
              <a:t>‹#›</a:t>
            </a:fld>
            <a:endParaRPr lang="en-US"/>
          </a:p>
        </p:txBody>
      </p:sp>
    </p:spTree>
    <p:extLst>
      <p:ext uri="{BB962C8B-B14F-4D97-AF65-F5344CB8AC3E}">
        <p14:creationId xmlns:p14="http://schemas.microsoft.com/office/powerpoint/2010/main" val="7877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B329D-4E0E-634C-A46B-6091794C994C}" type="datetimeFigureOut">
              <a:rPr lang="en-US" smtClean="0"/>
              <a:t>11/9/21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60612-F4E3-784A-B711-2F00A45EA47E}" type="slidenum">
              <a:rPr lang="en-US" smtClean="0"/>
              <a:t>‹#›</a:t>
            </a:fld>
            <a:endParaRPr lang="en-US"/>
          </a:p>
        </p:txBody>
      </p:sp>
    </p:spTree>
    <p:extLst>
      <p:ext uri="{BB962C8B-B14F-4D97-AF65-F5344CB8AC3E}">
        <p14:creationId xmlns:p14="http://schemas.microsoft.com/office/powerpoint/2010/main" val="2721611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60612-F4E3-784A-B711-2F00A45EA47E}" type="slidenum">
              <a:rPr lang="en-US" smtClean="0"/>
              <a:t>1</a:t>
            </a:fld>
            <a:endParaRPr lang="en-US"/>
          </a:p>
        </p:txBody>
      </p:sp>
    </p:spTree>
    <p:extLst>
      <p:ext uri="{BB962C8B-B14F-4D97-AF65-F5344CB8AC3E}">
        <p14:creationId xmlns:p14="http://schemas.microsoft.com/office/powerpoint/2010/main" val="246606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60612-F4E3-784A-B711-2F00A45EA47E}" type="slidenum">
              <a:rPr lang="en-US" smtClean="0"/>
              <a:t>6</a:t>
            </a:fld>
            <a:endParaRPr lang="en-US"/>
          </a:p>
        </p:txBody>
      </p:sp>
    </p:spTree>
    <p:extLst>
      <p:ext uri="{BB962C8B-B14F-4D97-AF65-F5344CB8AC3E}">
        <p14:creationId xmlns:p14="http://schemas.microsoft.com/office/powerpoint/2010/main" val="100467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97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ctrTitle"/>
          </p:nvPr>
        </p:nvSpPr>
        <p:spPr>
          <a:xfrm>
            <a:off x="3528025" y="5763627"/>
            <a:ext cx="5615975" cy="501291"/>
          </a:xfrm>
          <a:prstGeom prst="rect">
            <a:avLst/>
          </a:prstGeom>
        </p:spPr>
        <p:txBody>
          <a:bodyPr>
            <a:noAutofit/>
          </a:bodyPr>
          <a:lstStyle>
            <a:lvl1pPr>
              <a:defRPr sz="3200">
                <a:solidFill>
                  <a:srgbClr val="FFFFFF"/>
                </a:solidFill>
              </a:defRPr>
            </a:lvl1pPr>
          </a:lstStyle>
          <a:p>
            <a:r>
              <a:rPr lang="en-US" dirty="0"/>
              <a:t>Click to edit Master title style</a:t>
            </a:r>
          </a:p>
        </p:txBody>
      </p:sp>
      <p:sp>
        <p:nvSpPr>
          <p:cNvPr id="5" name="Subtitle 2"/>
          <p:cNvSpPr>
            <a:spLocks noGrp="1"/>
          </p:cNvSpPr>
          <p:nvPr>
            <p:ph type="subTitle" idx="1"/>
          </p:nvPr>
        </p:nvSpPr>
        <p:spPr>
          <a:xfrm>
            <a:off x="3528026" y="6264918"/>
            <a:ext cx="5615974" cy="597651"/>
          </a:xfrm>
          <a:prstGeom prst="rect">
            <a:avLst/>
          </a:prstGeom>
        </p:spPr>
        <p:txBody>
          <a:bodyPr>
            <a:normAutofit/>
          </a:bodyPr>
          <a:lstStyle>
            <a:lvl1pPr marL="0" indent="0" algn="ct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8769064" y="6491450"/>
            <a:ext cx="363632" cy="365125"/>
          </a:xfrm>
          <a:prstGeom prst="rect">
            <a:avLst/>
          </a:prstGeom>
        </p:spPr>
        <p:txBody>
          <a:bodyPr vert="horz" lIns="91440" tIns="45720" rIns="91440" bIns="45720" rtlCol="0" anchor="ctr"/>
          <a:lstStyle>
            <a:lvl1pPr algn="r">
              <a:defRPr sz="1200">
                <a:solidFill>
                  <a:srgbClr val="FFFFFF"/>
                </a:solidFill>
              </a:defRPr>
            </a:lvl1pPr>
          </a:lstStyle>
          <a:p>
            <a:fld id="{E42818A4-EDD2-5D4F-AD8C-577F664D0182}" type="slidenum">
              <a:rPr lang="en-US" smtClean="0"/>
              <a:pPr/>
              <a:t>‹#›</a:t>
            </a:fld>
            <a:endParaRPr lang="en-US" dirty="0"/>
          </a:p>
        </p:txBody>
      </p:sp>
    </p:spTree>
    <p:extLst>
      <p:ext uri="{BB962C8B-B14F-4D97-AF65-F5344CB8AC3E}">
        <p14:creationId xmlns:p14="http://schemas.microsoft.com/office/powerpoint/2010/main" val="496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876" y="987732"/>
            <a:ext cx="8420630" cy="5502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841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69064" y="6491450"/>
            <a:ext cx="3636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18A4-EDD2-5D4F-AD8C-577F664D0182}" type="slidenum">
              <a:rPr lang="en-US" smtClean="0"/>
              <a:t>‹#›</a:t>
            </a:fld>
            <a:endParaRPr lang="en-US"/>
          </a:p>
        </p:txBody>
      </p:sp>
    </p:spTree>
    <p:extLst>
      <p:ext uri="{BB962C8B-B14F-4D97-AF65-F5344CB8AC3E}">
        <p14:creationId xmlns:p14="http://schemas.microsoft.com/office/powerpoint/2010/main" val="401731047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Lst>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schwansmarketingkits.com/" TargetMode="External"/><Relationship Id="rId1" Type="http://schemas.openxmlformats.org/officeDocument/2006/relationships/slideLayout" Target="../slideLayouts/slideLayout3.xml"/><Relationship Id="rId4" Type="http://schemas.openxmlformats.org/officeDocument/2006/relationships/hyperlink" Target="mailto:Christa.Bundt@Schwan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3.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42818A4-EDD2-5D4F-AD8C-577F664D0182}" type="slidenum">
              <a:rPr lang="en-US" smtClean="0"/>
              <a:pPr/>
              <a:t>1</a:t>
            </a:fld>
            <a:endParaRPr lang="en-US" dirty="0"/>
          </a:p>
        </p:txBody>
      </p:sp>
      <p:sp>
        <p:nvSpPr>
          <p:cNvPr id="9" name="Rectangle 8">
            <a:extLst>
              <a:ext uri="{FF2B5EF4-FFF2-40B4-BE49-F238E27FC236}">
                <a16:creationId xmlns:a16="http://schemas.microsoft.com/office/drawing/2014/main" id="{150028AE-94FE-5945-ABD6-560BD4E79584}"/>
              </a:ext>
            </a:extLst>
          </p:cNvPr>
          <p:cNvSpPr/>
          <p:nvPr/>
        </p:nvSpPr>
        <p:spPr>
          <a:xfrm>
            <a:off x="-11305" y="1"/>
            <a:ext cx="9144000" cy="6856574"/>
          </a:xfrm>
          <a:prstGeom prst="rect">
            <a:avLst/>
          </a:prstGeom>
          <a:solidFill>
            <a:srgbClr val="67C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10" name="Picture 9" descr="A picture containing food, pizza, slice, piece&#10;&#10;Description automatically generated">
            <a:extLst>
              <a:ext uri="{FF2B5EF4-FFF2-40B4-BE49-F238E27FC236}">
                <a16:creationId xmlns:a16="http://schemas.microsoft.com/office/drawing/2014/main" id="{A1DF30B3-2F10-F342-BC09-3CCC032F4769}"/>
              </a:ext>
            </a:extLst>
          </p:cNvPr>
          <p:cNvPicPr>
            <a:picLocks noChangeAspect="1"/>
          </p:cNvPicPr>
          <p:nvPr/>
        </p:nvPicPr>
        <p:blipFill rotWithShape="1">
          <a:blip r:embed="rId3"/>
          <a:srcRect l="17522" b="7156"/>
          <a:stretch/>
        </p:blipFill>
        <p:spPr>
          <a:xfrm flipH="1">
            <a:off x="2387194" y="1138792"/>
            <a:ext cx="6745501" cy="5052573"/>
          </a:xfrm>
          <a:prstGeom prst="rect">
            <a:avLst/>
          </a:prstGeom>
        </p:spPr>
      </p:pic>
      <p:pic>
        <p:nvPicPr>
          <p:cNvPr id="11" name="Picture 10">
            <a:extLst>
              <a:ext uri="{FF2B5EF4-FFF2-40B4-BE49-F238E27FC236}">
                <a16:creationId xmlns:a16="http://schemas.microsoft.com/office/drawing/2014/main" id="{10BD5E67-2C65-724F-B349-268FC3E69B12}"/>
              </a:ext>
            </a:extLst>
          </p:cNvPr>
          <p:cNvPicPr>
            <a:picLocks noChangeAspect="1"/>
          </p:cNvPicPr>
          <p:nvPr/>
        </p:nvPicPr>
        <p:blipFill>
          <a:blip r:embed="rId4"/>
          <a:srcRect/>
          <a:stretch/>
        </p:blipFill>
        <p:spPr>
          <a:xfrm>
            <a:off x="323825" y="553097"/>
            <a:ext cx="4391900" cy="1474063"/>
          </a:xfrm>
          <a:prstGeom prst="rect">
            <a:avLst/>
          </a:prstGeom>
        </p:spPr>
      </p:pic>
      <p:sp>
        <p:nvSpPr>
          <p:cNvPr id="12" name="Google Shape;54;p13">
            <a:extLst>
              <a:ext uri="{FF2B5EF4-FFF2-40B4-BE49-F238E27FC236}">
                <a16:creationId xmlns:a16="http://schemas.microsoft.com/office/drawing/2014/main" id="{ACBD5174-2B0C-9644-8552-A91261F19C8F}"/>
              </a:ext>
            </a:extLst>
          </p:cNvPr>
          <p:cNvSpPr txBox="1"/>
          <p:nvPr/>
        </p:nvSpPr>
        <p:spPr>
          <a:xfrm>
            <a:off x="168965" y="3165951"/>
            <a:ext cx="3419061" cy="1800463"/>
          </a:xfrm>
          <a:prstGeom prst="rect">
            <a:avLst/>
          </a:prstGeom>
          <a:noFill/>
          <a:ln>
            <a:noFill/>
          </a:ln>
        </p:spPr>
        <p:txBody>
          <a:bodyPr spcFirstLastPara="1" wrap="square" lIns="91425" tIns="91425" rIns="91425" bIns="91425" anchor="t" anchorCtr="0">
            <a:spAutoFit/>
          </a:bodyPr>
          <a:lstStyle/>
          <a:p>
            <a:pPr algn="ctr"/>
            <a:r>
              <a:rPr lang="en" sz="3500" b="1" dirty="0">
                <a:solidFill>
                  <a:srgbClr val="046762"/>
                </a:solidFill>
                <a:latin typeface="Century Gothic" panose="020B0502020202020204" pitchFamily="34" charset="0"/>
              </a:rPr>
              <a:t>THIN CRUST</a:t>
            </a:r>
          </a:p>
          <a:p>
            <a:pPr algn="ctr"/>
            <a:r>
              <a:rPr lang="en" sz="3500" b="1" dirty="0">
                <a:solidFill>
                  <a:srgbClr val="046762"/>
                </a:solidFill>
                <a:latin typeface="Century Gothic" panose="020B0502020202020204" pitchFamily="34" charset="0"/>
              </a:rPr>
              <a:t>MARKETING KIT</a:t>
            </a:r>
          </a:p>
          <a:p>
            <a:pPr algn="ctr"/>
            <a:r>
              <a:rPr lang="en" sz="3500" b="1" dirty="0">
                <a:solidFill>
                  <a:srgbClr val="046762"/>
                </a:solidFill>
                <a:latin typeface="Century Gothic" panose="020B0502020202020204" pitchFamily="34" charset="0"/>
              </a:rPr>
              <a:t>2021</a:t>
            </a:r>
            <a:endParaRPr sz="3500" b="1" dirty="0">
              <a:solidFill>
                <a:srgbClr val="046762"/>
              </a:solidFill>
              <a:latin typeface="Century Gothic" panose="020B0502020202020204" pitchFamily="34" charset="0"/>
            </a:endParaRPr>
          </a:p>
        </p:txBody>
      </p:sp>
    </p:spTree>
    <p:extLst>
      <p:ext uri="{BB962C8B-B14F-4D97-AF65-F5344CB8AC3E}">
        <p14:creationId xmlns:p14="http://schemas.microsoft.com/office/powerpoint/2010/main" val="113554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55000" lnSpcReduction="20000"/>
          </a:bodyPr>
          <a:lstStyle/>
          <a:p>
            <a:pPr marL="0" indent="0">
              <a:buNone/>
            </a:pPr>
            <a:r>
              <a:rPr lang="en-US" sz="2700" dirty="0">
                <a:latin typeface="Times New Roman"/>
                <a:ea typeface="Baskerville" panose="02020502070401020303" pitchFamily="18" charset="0"/>
                <a:cs typeface="Times New Roman"/>
              </a:rPr>
              <a:t>This Marketing Kit is designed with assets for field teams to leverage so they can reach shoppers across the path to purchase in the retailer's digital channels. All assets are designed for Pre-Shop planning and have a consistent look and feel.</a:t>
            </a:r>
          </a:p>
          <a:p>
            <a:pPr marL="0" indent="0">
              <a:buNone/>
            </a:pPr>
            <a:endParaRPr lang="en-US" sz="2700" b="1" dirty="0">
              <a:solidFill>
                <a:schemeClr val="accent4">
                  <a:lumMod val="75000"/>
                </a:schemeClr>
              </a:solidFill>
              <a:latin typeface="Times New Roman" panose="02020603050405020304" pitchFamily="18" charset="0"/>
              <a:ea typeface="Baskerville" panose="02020502070401020303" pitchFamily="18" charset="0"/>
              <a:cs typeface="Times New Roman" panose="02020603050405020304" pitchFamily="18" charset="0"/>
            </a:endParaRPr>
          </a:p>
          <a:p>
            <a:pPr marL="0" indent="0">
              <a:buNone/>
            </a:pPr>
            <a:r>
              <a:rPr lang="en-US" sz="2700" b="1" spc="300" dirty="0">
                <a:solidFill>
                  <a:srgbClr val="00B050"/>
                </a:solidFill>
                <a:latin typeface="Century Gothic" panose="020B0502020202020204" pitchFamily="34" charset="0"/>
                <a:ea typeface="Baskerville" panose="02020502070401020303" pitchFamily="18" charset="0"/>
                <a:cs typeface="Times New Roman"/>
              </a:rPr>
              <a:t>CIRCULAR ASSETS</a:t>
            </a:r>
            <a:endParaRPr lang="en-US" sz="2700" b="1" spc="300" dirty="0">
              <a:solidFill>
                <a:srgbClr val="00B050"/>
              </a:solidFill>
              <a:latin typeface="Century Gothic" panose="020B0502020202020204" pitchFamily="34" charset="0"/>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Assets include editable files along with FRESCHETTA</a:t>
            </a:r>
            <a:r>
              <a:rPr lang="en-US" sz="2700" baseline="30000" dirty="0">
                <a:latin typeface="Times New Roman"/>
                <a:ea typeface="Baskerville" panose="02020502070401020303" pitchFamily="18" charset="0"/>
                <a:cs typeface="Times New Roman"/>
              </a:rPr>
              <a:t>®</a:t>
            </a:r>
            <a:r>
              <a:rPr lang="en-US" sz="2700" dirty="0">
                <a:latin typeface="Times New Roman"/>
                <a:ea typeface="Baskerville" panose="02020502070401020303" pitchFamily="18" charset="0"/>
                <a:cs typeface="Times New Roman"/>
              </a:rPr>
              <a:t> pack-shot images.</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Retailers can leverage assets for placement in-ad and can update with correct product mix, description and pricing.</a:t>
            </a:r>
            <a:endParaRPr lang="en-US" sz="2700" dirty="0">
              <a:latin typeface="Times New Roman"/>
              <a:cs typeface="Times New Roman"/>
            </a:endParaRPr>
          </a:p>
          <a:p>
            <a:endParaRPr lang="en-US" sz="2700" b="1" dirty="0">
              <a:solidFill>
                <a:schemeClr val="accent4">
                  <a:lumMod val="75000"/>
                </a:schemeClr>
              </a:solidFill>
              <a:latin typeface="Times New Roman" panose="02020603050405020304" pitchFamily="18" charset="0"/>
              <a:ea typeface="Baskerville" panose="02020502070401020303" pitchFamily="18" charset="0"/>
              <a:cs typeface="Times New Roman" panose="02020603050405020304" pitchFamily="18" charset="0"/>
            </a:endParaRPr>
          </a:p>
          <a:p>
            <a:pPr marL="0" indent="0">
              <a:buNone/>
            </a:pPr>
            <a:r>
              <a:rPr lang="en-US" sz="2700" b="1" spc="300" dirty="0">
                <a:solidFill>
                  <a:srgbClr val="00B050"/>
                </a:solidFill>
                <a:latin typeface="Century Gothic" panose="020B0502020202020204" pitchFamily="34" charset="0"/>
                <a:ea typeface="Baskerville" panose="02020502070401020303" pitchFamily="18" charset="0"/>
                <a:cs typeface="Times New Roman"/>
              </a:rPr>
              <a:t>DIGITAL BANNERS</a:t>
            </a: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Assets include editable files. Retailers can add their logo to the banner.</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Retailers can leverage assets for placement on retail websites or ad exchange and can update the CTA based on click-through destination</a:t>
            </a:r>
            <a:r>
              <a:rPr lang="en-US" sz="2700" dirty="0">
                <a:latin typeface="Times New Roman"/>
                <a:cs typeface="Times New Roman"/>
              </a:rPr>
              <a:t>.  </a:t>
            </a: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Banner ads should link to FRESCHETTA</a:t>
            </a:r>
            <a:r>
              <a:rPr lang="en-US" sz="2700" baseline="30000" dirty="0">
                <a:latin typeface="Times New Roman"/>
                <a:ea typeface="Baskerville" panose="02020502070401020303" pitchFamily="18" charset="0"/>
                <a:cs typeface="Times New Roman"/>
              </a:rPr>
              <a:t>®</a:t>
            </a:r>
            <a:r>
              <a:rPr lang="en-US" sz="2700" dirty="0">
                <a:latin typeface="Times New Roman"/>
                <a:ea typeface="Baskerville" panose="02020502070401020303" pitchFamily="18" charset="0"/>
                <a:cs typeface="Times New Roman"/>
              </a:rPr>
              <a:t> product information on the retailer’s site or digital coupons (if available).</a:t>
            </a:r>
            <a:endParaRPr lang="en-US" sz="2700" dirty="0">
              <a:latin typeface="Times New Roman"/>
              <a:cs typeface="Times New Roman"/>
            </a:endParaRPr>
          </a:p>
          <a:p>
            <a:endParaRPr lang="en-US" sz="2700" b="1" dirty="0">
              <a:solidFill>
                <a:schemeClr val="accent4">
                  <a:lumMod val="75000"/>
                </a:schemeClr>
              </a:solidFill>
              <a:latin typeface="Times New Roman" panose="02020603050405020304" pitchFamily="18" charset="0"/>
              <a:ea typeface="Baskerville" panose="02020502070401020303" pitchFamily="18" charset="0"/>
              <a:cs typeface="Times New Roman" panose="02020603050405020304" pitchFamily="18" charset="0"/>
            </a:endParaRPr>
          </a:p>
          <a:p>
            <a:pPr marL="0" indent="0">
              <a:buNone/>
            </a:pPr>
            <a:r>
              <a:rPr lang="en-US" sz="2700" b="1" spc="300" dirty="0">
                <a:solidFill>
                  <a:srgbClr val="00B050"/>
                </a:solidFill>
                <a:latin typeface="Century Gothic" panose="020B0502020202020204" pitchFamily="34" charset="0"/>
                <a:ea typeface="Baskerville" panose="02020502070401020303" pitchFamily="18" charset="0"/>
                <a:cs typeface="Times New Roman"/>
              </a:rPr>
              <a:t>SOCIAL MEDIA</a:t>
            </a: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Assets include digital-ready images that can be used on retailer’s Facebook, Twitter and Instagram channels.</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Social post copy provided. Retailers can adjust copy to align with their social voice/tone and can highlight special offers or deals available on the retailer’s site.</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Social posts should link to FRESCHETTA</a:t>
            </a:r>
            <a:r>
              <a:rPr lang="en-US" sz="2700" baseline="30000" dirty="0">
                <a:latin typeface="Times New Roman"/>
                <a:ea typeface="Baskerville" panose="02020502070401020303" pitchFamily="18" charset="0"/>
                <a:cs typeface="Times New Roman"/>
              </a:rPr>
              <a:t>® </a:t>
            </a:r>
            <a:r>
              <a:rPr lang="en-US" sz="2700" dirty="0">
                <a:latin typeface="Times New Roman"/>
                <a:ea typeface="Baskerville" panose="02020502070401020303" pitchFamily="18" charset="0"/>
                <a:cs typeface="Times New Roman"/>
              </a:rPr>
              <a:t>product information on retailer’s site or digital incentives (if available).</a:t>
            </a:r>
          </a:p>
          <a:p>
            <a:pPr>
              <a:buFont typeface="Arial" panose="020B0604020202020204" pitchFamily="34" charset="0"/>
              <a:buChar char="•"/>
            </a:pPr>
            <a:endParaRPr lang="en-US" dirty="0">
              <a:latin typeface="Times New Roman" panose="02020603050405020304" pitchFamily="18" charset="0"/>
              <a:ea typeface="Baskerville" panose="02020502070401020303" pitchFamily="18" charset="0"/>
              <a:cs typeface="Times New Roman" panose="02020603050405020304" pitchFamily="18" charset="0"/>
            </a:endParaRPr>
          </a:p>
          <a:p>
            <a:pPr marL="285743" indent="-285743"/>
            <a:endParaRPr lang="en-US"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2</a:t>
            </a:fld>
            <a:endParaRPr lang="en-US"/>
          </a:p>
        </p:txBody>
      </p:sp>
      <p:sp>
        <p:nvSpPr>
          <p:cNvPr id="9" name="Title 5">
            <a:extLst>
              <a:ext uri="{FF2B5EF4-FFF2-40B4-BE49-F238E27FC236}">
                <a16:creationId xmlns:a16="http://schemas.microsoft.com/office/drawing/2014/main" id="{B89FB62B-B14B-7E41-8D9F-43A492896F5B}"/>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MARKETING KIT GUIDELINES</a:t>
            </a:r>
          </a:p>
        </p:txBody>
      </p:sp>
      <p:cxnSp>
        <p:nvCxnSpPr>
          <p:cNvPr id="10" name="Straight Connector 9">
            <a:extLst>
              <a:ext uri="{FF2B5EF4-FFF2-40B4-BE49-F238E27FC236}">
                <a16:creationId xmlns:a16="http://schemas.microsoft.com/office/drawing/2014/main" id="{2A99188C-96A2-5E4C-AF3A-AB25D340B647}"/>
              </a:ext>
            </a:extLst>
          </p:cNvPr>
          <p:cNvCxnSpPr>
            <a:cxnSpLocks/>
          </p:cNvCxnSpPr>
          <p:nvPr/>
        </p:nvCxnSpPr>
        <p:spPr>
          <a:xfrm>
            <a:off x="165600" y="363292"/>
            <a:ext cx="22536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CAFFBBF-B4E2-9C4A-84CB-050D9C0A2167}"/>
              </a:ext>
            </a:extLst>
          </p:cNvPr>
          <p:cNvCxnSpPr>
            <a:cxnSpLocks/>
          </p:cNvCxnSpPr>
          <p:nvPr/>
        </p:nvCxnSpPr>
        <p:spPr>
          <a:xfrm>
            <a:off x="6717600" y="363292"/>
            <a:ext cx="22248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901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3</a:t>
            </a:fld>
            <a:endParaRPr lang="en-US"/>
          </a:p>
        </p:txBody>
      </p:sp>
      <p:sp>
        <p:nvSpPr>
          <p:cNvPr id="13" name="Title 5">
            <a:extLst>
              <a:ext uri="{FF2B5EF4-FFF2-40B4-BE49-F238E27FC236}">
                <a16:creationId xmlns:a16="http://schemas.microsoft.com/office/drawing/2014/main" id="{47EA191B-4EF4-9140-AA9A-EC014FEA8479}"/>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THIN CRUST MARKETING KIT</a:t>
            </a:r>
          </a:p>
        </p:txBody>
      </p:sp>
      <p:cxnSp>
        <p:nvCxnSpPr>
          <p:cNvPr id="14" name="Straight Connector 13">
            <a:extLst>
              <a:ext uri="{FF2B5EF4-FFF2-40B4-BE49-F238E27FC236}">
                <a16:creationId xmlns:a16="http://schemas.microsoft.com/office/drawing/2014/main" id="{91E57930-7AFE-354B-B171-ABB5FDF108F0}"/>
              </a:ext>
            </a:extLst>
          </p:cNvPr>
          <p:cNvCxnSpPr>
            <a:cxnSpLocks/>
          </p:cNvCxnSpPr>
          <p:nvPr/>
        </p:nvCxnSpPr>
        <p:spPr>
          <a:xfrm>
            <a:off x="165600" y="363292"/>
            <a:ext cx="22752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10E3376-474D-F24F-9DFF-06CCAE9CFD9B}"/>
              </a:ext>
            </a:extLst>
          </p:cNvPr>
          <p:cNvCxnSpPr>
            <a:cxnSpLocks/>
          </p:cNvCxnSpPr>
          <p:nvPr/>
        </p:nvCxnSpPr>
        <p:spPr>
          <a:xfrm>
            <a:off x="6703200" y="363292"/>
            <a:ext cx="22392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3FBAA2F-83A0-E442-8609-CC8F19455412}"/>
              </a:ext>
            </a:extLst>
          </p:cNvPr>
          <p:cNvSpPr/>
          <p:nvPr/>
        </p:nvSpPr>
        <p:spPr>
          <a:xfrm>
            <a:off x="3550315" y="2267704"/>
            <a:ext cx="5499634" cy="3300904"/>
          </a:xfrm>
          <a:prstGeom prst="rect">
            <a:avLst/>
          </a:prstGeom>
        </p:spPr>
        <p:txBody>
          <a:bodyPr wrap="square" anchor="t">
            <a:spAutoFit/>
          </a:bodyPr>
          <a:lstStyle/>
          <a:p>
            <a:r>
              <a:rPr lang="en-US" sz="1500" b="1" spc="300" dirty="0">
                <a:solidFill>
                  <a:srgbClr val="67C080"/>
                </a:solidFill>
                <a:latin typeface="Century Gothic"/>
                <a:ea typeface="Baskerville" panose="02020502070401020303" pitchFamily="18" charset="0"/>
                <a:cs typeface="Times New Roman"/>
              </a:rPr>
              <a:t>DELIVERABLES</a:t>
            </a:r>
            <a:br>
              <a:rPr lang="en-US" b="1" dirty="0">
                <a:solidFill>
                  <a:srgbClr val="67C080"/>
                </a:solidFill>
                <a:latin typeface="Century Gothic" panose="020B0502020202020204" pitchFamily="34" charset="0"/>
                <a:ea typeface="Baskerville" panose="02020502070401020303" pitchFamily="18" charset="0"/>
                <a:cs typeface="Times New Roman" panose="02020603050405020304" pitchFamily="18" charset="0"/>
              </a:rPr>
            </a:br>
            <a:endParaRPr lang="en-US" b="1" dirty="0">
              <a:solidFill>
                <a:srgbClr val="67C080"/>
              </a:solidFill>
              <a:latin typeface="Century Gothic" panose="020B0502020202020204" pitchFamily="34" charset="0"/>
              <a:ea typeface="Baskerville" panose="02020502070401020303" pitchFamily="18" charset="0"/>
              <a:cs typeface="Times New Roman" panose="02020603050405020304" pitchFamily="18" charset="0"/>
            </a:endParaRPr>
          </a:p>
          <a:p>
            <a:pPr>
              <a:lnSpc>
                <a:spcPct val="90000"/>
              </a:lnSpc>
              <a:spcBef>
                <a:spcPct val="0"/>
              </a:spcBef>
            </a:pPr>
            <a:r>
              <a:rPr lang="en-US" sz="1500" b="1" dirty="0">
                <a:latin typeface="Times New Roman"/>
                <a:ea typeface="Baskerville" panose="02020502070401020303" pitchFamily="18" charset="0"/>
                <a:cs typeface="Times New Roman"/>
              </a:rPr>
              <a:t>Circular Ad Layouts</a:t>
            </a: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3" W x 3" H and 10" W x 3" H</a:t>
            </a:r>
          </a:p>
          <a:p>
            <a:pPr>
              <a:lnSpc>
                <a:spcPct val="90000"/>
              </a:lnSpc>
              <a:spcBef>
                <a:spcPct val="0"/>
              </a:spcBef>
            </a:pPr>
            <a:endParaRPr lang="en-US" sz="1500" b="1" dirty="0">
              <a:latin typeface="Times New Roman" panose="02020603050405020304" pitchFamily="18" charset="0"/>
              <a:ea typeface="Baskerville" panose="02020502070401020303" pitchFamily="18" charset="0"/>
              <a:cs typeface="Times New Roman" panose="02020603050405020304" pitchFamily="18" charset="0"/>
            </a:endParaRPr>
          </a:p>
          <a:p>
            <a:pPr>
              <a:lnSpc>
                <a:spcPct val="90000"/>
              </a:lnSpc>
              <a:spcBef>
                <a:spcPct val="0"/>
              </a:spcBef>
            </a:pPr>
            <a:r>
              <a:rPr lang="en-US" sz="1500" b="1" dirty="0">
                <a:latin typeface="Times New Roman"/>
                <a:ea typeface="Baskerville" panose="02020502070401020303" pitchFamily="18" charset="0"/>
                <a:cs typeface="Times New Roman"/>
              </a:rPr>
              <a:t>Digital</a:t>
            </a:r>
            <a:endParaRPr lang="en-US" sz="1500" dirty="0">
              <a:latin typeface="Times New Roman"/>
              <a:cs typeface="Times New Roman"/>
            </a:endParaRP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Standard banners: 300 x 250, 728 x 90, 160 x 600 and 320 x 50</a:t>
            </a:r>
          </a:p>
          <a:p>
            <a:pPr>
              <a:lnSpc>
                <a:spcPct val="90000"/>
              </a:lnSpc>
              <a:spcBef>
                <a:spcPct val="0"/>
              </a:spcBef>
            </a:pPr>
            <a:endParaRPr lang="en-US" sz="1500" b="1" dirty="0">
              <a:latin typeface="Times New Roman" panose="02020603050405020304" pitchFamily="18" charset="0"/>
              <a:ea typeface="Baskerville" panose="02020502070401020303" pitchFamily="18" charset="0"/>
              <a:cs typeface="Times New Roman" panose="02020603050405020304" pitchFamily="18" charset="0"/>
            </a:endParaRPr>
          </a:p>
          <a:p>
            <a:pPr>
              <a:lnSpc>
                <a:spcPct val="90000"/>
              </a:lnSpc>
              <a:spcBef>
                <a:spcPct val="0"/>
              </a:spcBef>
            </a:pPr>
            <a:r>
              <a:rPr lang="en-US" sz="1500" b="1" dirty="0">
                <a:latin typeface="Times New Roman"/>
                <a:ea typeface="Baskerville" panose="02020502070401020303" pitchFamily="18" charset="0"/>
                <a:cs typeface="Times New Roman"/>
              </a:rPr>
              <a:t>Social Media</a:t>
            </a:r>
            <a:endParaRPr lang="en-US" sz="1500" dirty="0">
              <a:latin typeface="Times New Roman"/>
              <a:cs typeface="Times New Roman"/>
            </a:endParaRP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Facebook newsfeed ad: 1200 x 1200 pixels</a:t>
            </a: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Instagram: 1080 x 1080 pixels</a:t>
            </a: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Twitter: 1200 x 675 pixels</a:t>
            </a:r>
          </a:p>
          <a:p>
            <a:pPr>
              <a:lnSpc>
                <a:spcPct val="90000"/>
              </a:lnSpc>
              <a:spcBef>
                <a:spcPct val="0"/>
              </a:spcBef>
            </a:pPr>
            <a:r>
              <a:rPr lang="en-US" sz="1500" dirty="0">
                <a:latin typeface="Times New Roman"/>
                <a:ea typeface="Baskerville" panose="02020502070401020303" pitchFamily="18" charset="0"/>
                <a:cs typeface="Times New Roman"/>
              </a:rPr>
              <a:t>+   post copy options</a:t>
            </a:r>
            <a:br>
              <a:rPr lang="en-US" sz="1500" dirty="0">
                <a:latin typeface="Times New Roman" panose="02020603050405020304" pitchFamily="18" charset="0"/>
                <a:ea typeface="Baskerville" panose="02020502070401020303" pitchFamily="18" charset="0"/>
                <a:cs typeface="Times New Roman" panose="02020603050405020304" pitchFamily="18" charset="0"/>
              </a:rPr>
            </a:br>
            <a:endParaRPr lang="en-US" sz="1500" dirty="0">
              <a:latin typeface="Times New Roman" panose="02020603050405020304" pitchFamily="18" charset="0"/>
              <a:ea typeface="Baskerville" panose="02020502070401020303" pitchFamily="18" charset="0"/>
              <a:cs typeface="Times New Roman" panose="02020603050405020304" pitchFamily="18" charset="0"/>
            </a:endParaRPr>
          </a:p>
          <a:p>
            <a:pPr marL="285743" indent="-285743">
              <a:lnSpc>
                <a:spcPct val="90000"/>
              </a:lnSpc>
              <a:spcBef>
                <a:spcPct val="0"/>
              </a:spcBef>
              <a:buFont typeface="Arial" panose="020B0604020202020204" pitchFamily="34" charset="0"/>
              <a:buChar char="•"/>
            </a:pPr>
            <a:endParaRPr lang="en-US" sz="1500"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C44F5593-B8A0-034C-B899-980E858DEDE9}"/>
              </a:ext>
            </a:extLst>
          </p:cNvPr>
          <p:cNvSpPr txBox="1">
            <a:spLocks/>
          </p:cNvSpPr>
          <p:nvPr/>
        </p:nvSpPr>
        <p:spPr>
          <a:xfrm>
            <a:off x="100029" y="875822"/>
            <a:ext cx="5663461" cy="381001"/>
          </a:xfrm>
          <a:prstGeom prst="rect">
            <a:avLst/>
          </a:prstGeom>
        </p:spPr>
        <p:txBody>
          <a:bodyPr vert="horz" lIns="91440" tIns="45720" rIns="91440" bIns="45720" rtlCol="0" anchor="b">
            <a:noAutofit/>
          </a:bodyPr>
          <a:lstStyle>
            <a:lvl1pPr algn="ctr" defTabSz="457200" rtl="0" eaLnBrk="1" latinLnBrk="0" hangingPunct="1">
              <a:spcBef>
                <a:spcPct val="0"/>
              </a:spcBef>
              <a:buNone/>
              <a:defRPr sz="1200" b="1" i="0" kern="1200">
                <a:solidFill>
                  <a:schemeClr val="tx1"/>
                </a:solidFill>
                <a:latin typeface="Futura" panose="02000503000000000000" pitchFamily="2" charset="0"/>
                <a:ea typeface="+mj-ea"/>
                <a:cs typeface="+mj-cs"/>
              </a:defRPr>
            </a:lvl1pPr>
          </a:lstStyle>
          <a:p>
            <a:r>
              <a:rPr lang="en-US" sz="1500" spc="300" dirty="0">
                <a:solidFill>
                  <a:srgbClr val="3B964A"/>
                </a:solidFill>
                <a:latin typeface="Century Gothic"/>
              </a:rPr>
              <a:t>DOWNLOADABLE ASSETS &amp; PRINTED CLINGS</a:t>
            </a:r>
            <a:endParaRPr lang="en-US" sz="1500" spc="300" dirty="0">
              <a:solidFill>
                <a:srgbClr val="3B964A"/>
              </a:solidFill>
              <a:latin typeface="Century Gothic" panose="020B0502020202020204" pitchFamily="34" charset="0"/>
            </a:endParaRPr>
          </a:p>
        </p:txBody>
      </p:sp>
      <p:cxnSp>
        <p:nvCxnSpPr>
          <p:cNvPr id="18" name="Straight Connector 17">
            <a:extLst>
              <a:ext uri="{FF2B5EF4-FFF2-40B4-BE49-F238E27FC236}">
                <a16:creationId xmlns:a16="http://schemas.microsoft.com/office/drawing/2014/main" id="{BCA2D6BC-C01B-B644-BF80-10457052E864}"/>
              </a:ext>
            </a:extLst>
          </p:cNvPr>
          <p:cNvCxnSpPr>
            <a:cxnSpLocks/>
          </p:cNvCxnSpPr>
          <p:nvPr/>
        </p:nvCxnSpPr>
        <p:spPr>
          <a:xfrm>
            <a:off x="189838" y="1293692"/>
            <a:ext cx="5432384"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09E64A4-BBDA-7A45-A33C-0552F45685B7}"/>
              </a:ext>
            </a:extLst>
          </p:cNvPr>
          <p:cNvSpPr txBox="1"/>
          <p:nvPr/>
        </p:nvSpPr>
        <p:spPr>
          <a:xfrm>
            <a:off x="254737" y="1479183"/>
            <a:ext cx="53674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a:rPr>
              <a:t>DOWNLOAD ASSETS: </a:t>
            </a:r>
            <a:r>
              <a:rPr lang="en-US" dirty="0">
                <a:solidFill>
                  <a:srgbClr val="FF0000"/>
                </a:solidFill>
                <a:highlight>
                  <a:srgbClr val="FFFF00"/>
                </a:highlight>
                <a:latin typeface="Century Gothic"/>
                <a:hlinkClick r:id="rId2"/>
              </a:rPr>
              <a:t> CLICK HERE</a:t>
            </a:r>
            <a:endParaRPr lang="en-US" dirty="0">
              <a:solidFill>
                <a:srgbClr val="FF0000"/>
              </a:solidFill>
              <a:highlight>
                <a:srgbClr val="FFFF00"/>
              </a:highlight>
              <a:latin typeface="Century Gothic"/>
              <a:cs typeface="Calibri" panose="020F0502020204030204"/>
            </a:endParaRPr>
          </a:p>
          <a:p>
            <a:endParaRPr lang="en-US" dirty="0">
              <a:latin typeface="Century Gothic"/>
              <a:cs typeface="Calibri" panose="020F0502020204030204"/>
            </a:endParaRPr>
          </a:p>
        </p:txBody>
      </p:sp>
      <p:pic>
        <p:nvPicPr>
          <p:cNvPr id="20" name="Picture 19">
            <a:extLst>
              <a:ext uri="{FF2B5EF4-FFF2-40B4-BE49-F238E27FC236}">
                <a16:creationId xmlns:a16="http://schemas.microsoft.com/office/drawing/2014/main" id="{0557B6B7-5CA9-5748-8664-42CE6F8D297A}"/>
              </a:ext>
            </a:extLst>
          </p:cNvPr>
          <p:cNvPicPr>
            <a:picLocks noChangeAspect="1"/>
          </p:cNvPicPr>
          <p:nvPr/>
        </p:nvPicPr>
        <p:blipFill>
          <a:blip r:embed="rId3"/>
          <a:srcRect/>
          <a:stretch/>
        </p:blipFill>
        <p:spPr>
          <a:xfrm>
            <a:off x="254737" y="2305437"/>
            <a:ext cx="2914955" cy="2914955"/>
          </a:xfrm>
          <a:prstGeom prst="rect">
            <a:avLst/>
          </a:prstGeom>
        </p:spPr>
      </p:pic>
      <p:sp>
        <p:nvSpPr>
          <p:cNvPr id="21" name="Rectangle 20">
            <a:extLst>
              <a:ext uri="{FF2B5EF4-FFF2-40B4-BE49-F238E27FC236}">
                <a16:creationId xmlns:a16="http://schemas.microsoft.com/office/drawing/2014/main" id="{835A56A2-20A4-5A4B-9940-BF33EA4D2EC5}"/>
              </a:ext>
            </a:extLst>
          </p:cNvPr>
          <p:cNvSpPr/>
          <p:nvPr/>
        </p:nvSpPr>
        <p:spPr>
          <a:xfrm>
            <a:off x="189839" y="6150792"/>
            <a:ext cx="8777363" cy="590931"/>
          </a:xfrm>
          <a:prstGeom prst="rect">
            <a:avLst/>
          </a:prstGeom>
        </p:spPr>
        <p:txBody>
          <a:bodyPr wrap="square" anchor="t">
            <a:spAutoFit/>
          </a:bodyPr>
          <a:lstStyle/>
          <a:p>
            <a:pPr algn="ctr">
              <a:lnSpc>
                <a:spcPct val="90000"/>
              </a:lnSpc>
              <a:spcBef>
                <a:spcPct val="0"/>
              </a:spcBef>
            </a:pPr>
            <a:r>
              <a:rPr lang="en-US" dirty="0">
                <a:solidFill>
                  <a:srgbClr val="39160F"/>
                </a:solidFill>
                <a:latin typeface="Times New Roman"/>
                <a:ea typeface="Baskerville" panose="02020502070401020303" pitchFamily="18" charset="0"/>
                <a:cs typeface="Times New Roman"/>
              </a:rPr>
              <a:t>HAVE QUESTIONS OR NEED ADDITIONAL SUPPORT? </a:t>
            </a:r>
            <a:r>
              <a:rPr lang="en-US" dirty="0">
                <a:latin typeface="Times New Roman"/>
                <a:ea typeface="Baskerville" panose="02020502070401020303" pitchFamily="18" charset="0"/>
                <a:cs typeface="Times New Roman"/>
              </a:rPr>
              <a:t>CONTACT: </a:t>
            </a:r>
            <a:br>
              <a:rPr lang="en-US" dirty="0">
                <a:latin typeface="Times New Roman"/>
                <a:ea typeface="Baskerville" panose="02020502070401020303" pitchFamily="18" charset="0"/>
                <a:cs typeface="Times New Roman"/>
              </a:rPr>
            </a:br>
            <a:r>
              <a:rPr lang="en-US" dirty="0">
                <a:latin typeface="Times New Roman"/>
                <a:ea typeface="Baskerville" panose="02020502070401020303" pitchFamily="18" charset="0"/>
                <a:cs typeface="Times New Roman"/>
              </a:rPr>
              <a:t>Christa Bundt </a:t>
            </a:r>
            <a:r>
              <a:rPr lang="en-US" dirty="0">
                <a:solidFill>
                  <a:srgbClr val="67C080"/>
                </a:solidFill>
                <a:latin typeface="Times New Roman"/>
                <a:cs typeface="Times New Roman"/>
                <a:hlinkClick r:id="rId4">
                  <a:extLst>
                    <a:ext uri="{A12FA001-AC4F-418D-AE19-62706E023703}">
                      <ahyp:hlinkClr xmlns:ahyp="http://schemas.microsoft.com/office/drawing/2018/hyperlinkcolor" val="tx"/>
                    </a:ext>
                  </a:extLst>
                </a:hlinkClick>
              </a:rPr>
              <a:t>Christa.Bundt@Schwans.com</a:t>
            </a:r>
            <a:endParaRPr lang="en-US" sz="1500" dirty="0">
              <a:solidFill>
                <a:srgbClr val="67C080"/>
              </a:solidFill>
              <a:latin typeface="Times New Roman" panose="02020603050405020304" pitchFamily="18" charset="0"/>
              <a:ea typeface="Baskerville" panose="02020502070401020303" pitchFamily="18" charset="0"/>
              <a:cs typeface="Times New Roman" panose="02020603050405020304" pitchFamily="18" charset="0"/>
            </a:endParaRPr>
          </a:p>
        </p:txBody>
      </p:sp>
    </p:spTree>
    <p:extLst>
      <p:ext uri="{BB962C8B-B14F-4D97-AF65-F5344CB8AC3E}">
        <p14:creationId xmlns:p14="http://schemas.microsoft.com/office/powerpoint/2010/main" val="304218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4</a:t>
            </a:fld>
            <a:endParaRPr lang="en-US"/>
          </a:p>
        </p:txBody>
      </p:sp>
      <p:sp>
        <p:nvSpPr>
          <p:cNvPr id="13" name="Text Placeholder 3">
            <a:extLst>
              <a:ext uri="{FF2B5EF4-FFF2-40B4-BE49-F238E27FC236}">
                <a16:creationId xmlns:a16="http://schemas.microsoft.com/office/drawing/2014/main" id="{B81B6965-6F7A-A940-A4DA-BA67DD625498}"/>
              </a:ext>
            </a:extLst>
          </p:cNvPr>
          <p:cNvSpPr txBox="1">
            <a:spLocks/>
          </p:cNvSpPr>
          <p:nvPr/>
        </p:nvSpPr>
        <p:spPr>
          <a:xfrm>
            <a:off x="-1061003" y="1537248"/>
            <a:ext cx="2857500" cy="3834539"/>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defRPr/>
            </a:pPr>
            <a:r>
              <a:rPr kumimoji="0" lang="en-US" sz="1500" u="none" strike="noStrike" kern="1200" cap="none" spc="0" normalizeH="0" baseline="0" noProof="0" dirty="0">
                <a:ln>
                  <a:noFill/>
                </a:ln>
                <a:solidFill>
                  <a:srgbClr val="000000"/>
                </a:solidFill>
                <a:effectLst/>
                <a:uLnTx/>
                <a:uFillTx/>
                <a:latin typeface="Times New Roman" panose="02020603050405020304" pitchFamily="18" charset="0"/>
                <a:ea typeface="Baskerville" panose="02020502070401020303" pitchFamily="18" charset="0"/>
                <a:cs typeface="+mn-cs"/>
              </a:rPr>
              <a:t>3" W x </a:t>
            </a:r>
            <a:r>
              <a:rPr lang="en-US" dirty="0">
                <a:solidFill>
                  <a:srgbClr val="000000"/>
                </a:solidFill>
                <a:latin typeface="Times New Roman" panose="02020603050405020304" pitchFamily="18" charset="0"/>
              </a:rPr>
              <a:t>3" H</a:t>
            </a:r>
            <a:endParaRPr kumimoji="0" lang="en-US" sz="1500" u="none" strike="noStrike" kern="1200" cap="none" spc="0" normalizeH="0" baseline="0" noProof="0" dirty="0">
              <a:ln>
                <a:noFill/>
              </a:ln>
              <a:solidFill>
                <a:srgbClr val="000000"/>
              </a:solidFill>
              <a:effectLst/>
              <a:uLnTx/>
              <a:uFillTx/>
              <a:latin typeface="Times New Roman" panose="02020603050405020304" pitchFamily="18" charset="0"/>
              <a:ea typeface="Baskerville" panose="02020502070401020303" pitchFamily="18" charset="0"/>
              <a:cs typeface="+mn-cs"/>
            </a:endParaRPr>
          </a:p>
          <a:p>
            <a:pPr marL="0" marR="0" lvl="0" indent="0" algn="r"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1500" u="none" strike="noStrike" kern="1200" cap="none" spc="0" normalizeH="0" baseline="0" noProof="0" dirty="0">
                <a:ln>
                  <a:noFill/>
                </a:ln>
                <a:solidFill>
                  <a:srgbClr val="000000"/>
                </a:solidFill>
                <a:effectLst/>
                <a:uLnTx/>
                <a:uFillTx/>
                <a:latin typeface="Times New Roman" panose="02020603050405020304" pitchFamily="18" charset="0"/>
                <a:ea typeface="Baskerville" panose="02020502070401020303" pitchFamily="18" charset="0"/>
                <a:cs typeface="+mn-cs"/>
              </a:rPr>
              <a:t>10" W x 3" H</a:t>
            </a:r>
          </a:p>
        </p:txBody>
      </p:sp>
      <p:sp>
        <p:nvSpPr>
          <p:cNvPr id="14" name="Text Placeholder 9">
            <a:extLst>
              <a:ext uri="{FF2B5EF4-FFF2-40B4-BE49-F238E27FC236}">
                <a16:creationId xmlns:a16="http://schemas.microsoft.com/office/drawing/2014/main" id="{509C7320-E82D-7F4C-9248-64DAF660CB22}"/>
              </a:ext>
            </a:extLst>
          </p:cNvPr>
          <p:cNvSpPr txBox="1">
            <a:spLocks/>
          </p:cNvSpPr>
          <p:nvPr/>
        </p:nvSpPr>
        <p:spPr>
          <a:xfrm>
            <a:off x="7764385" y="3454518"/>
            <a:ext cx="1117342"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US" spc="100">
                <a:solidFill>
                  <a:srgbClr val="000000"/>
                </a:solidFill>
                <a:latin typeface="Century Gothic" panose="020B0502020202020204" pitchFamily="34" charset="0"/>
              </a:rPr>
              <a:t>3</a:t>
            </a:r>
            <a:r>
              <a:rPr kumimoji="0" lang="en-US" sz="600" u="none" strike="noStrike" kern="1200" cap="none" spc="100" normalizeH="0" baseline="0" noProof="0">
                <a:ln>
                  <a:noFill/>
                </a:ln>
                <a:solidFill>
                  <a:srgbClr val="000000"/>
                </a:solidFill>
                <a:effectLst/>
                <a:uLnTx/>
                <a:uFillTx/>
                <a:latin typeface="Century Gothic" panose="020B0502020202020204" pitchFamily="34" charset="0"/>
                <a:ea typeface="Baskerville" panose="02020502070401020303" pitchFamily="18" charset="0"/>
                <a:cs typeface="+mn-cs"/>
              </a:rPr>
              <a:t>" W X 10" H</a:t>
            </a:r>
          </a:p>
        </p:txBody>
      </p:sp>
      <p:sp>
        <p:nvSpPr>
          <p:cNvPr id="15" name="Text Placeholder 9">
            <a:extLst>
              <a:ext uri="{FF2B5EF4-FFF2-40B4-BE49-F238E27FC236}">
                <a16:creationId xmlns:a16="http://schemas.microsoft.com/office/drawing/2014/main" id="{D3BCDADF-8BD7-2A40-8C91-40CF3862AE16}"/>
              </a:ext>
            </a:extLst>
          </p:cNvPr>
          <p:cNvSpPr txBox="1">
            <a:spLocks/>
          </p:cNvSpPr>
          <p:nvPr/>
        </p:nvSpPr>
        <p:spPr>
          <a:xfrm>
            <a:off x="7835912" y="6223867"/>
            <a:ext cx="1117342" cy="23475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defRPr/>
            </a:pPr>
            <a:r>
              <a:rPr lang="en-US" spc="100" dirty="0">
                <a:solidFill>
                  <a:srgbClr val="000000"/>
                </a:solidFill>
                <a:latin typeface="Century Gothic" panose="020B0502020202020204" pitchFamily="34" charset="0"/>
              </a:rPr>
              <a:t>10" W X 3" H</a:t>
            </a:r>
          </a:p>
        </p:txBody>
      </p:sp>
      <p:sp>
        <p:nvSpPr>
          <p:cNvPr id="16" name="Title 1">
            <a:extLst>
              <a:ext uri="{FF2B5EF4-FFF2-40B4-BE49-F238E27FC236}">
                <a16:creationId xmlns:a16="http://schemas.microsoft.com/office/drawing/2014/main" id="{02201E2E-878B-7A4B-B50A-4F1199E78C24}"/>
              </a:ext>
            </a:extLst>
          </p:cNvPr>
          <p:cNvSpPr txBox="1">
            <a:spLocks/>
          </p:cNvSpPr>
          <p:nvPr/>
        </p:nvSpPr>
        <p:spPr>
          <a:xfrm>
            <a:off x="381459" y="1034416"/>
            <a:ext cx="3400832" cy="3627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CIRCULAR AD LAYOUTS</a:t>
            </a:r>
          </a:p>
        </p:txBody>
      </p:sp>
      <p:cxnSp>
        <p:nvCxnSpPr>
          <p:cNvPr id="17" name="Straight Connector 16">
            <a:extLst>
              <a:ext uri="{FF2B5EF4-FFF2-40B4-BE49-F238E27FC236}">
                <a16:creationId xmlns:a16="http://schemas.microsoft.com/office/drawing/2014/main" id="{A6D943E9-5A48-AA4D-A1DD-15404606C4E2}"/>
              </a:ext>
            </a:extLst>
          </p:cNvPr>
          <p:cNvCxnSpPr>
            <a:cxnSpLocks/>
          </p:cNvCxnSpPr>
          <p:nvPr/>
        </p:nvCxnSpPr>
        <p:spPr>
          <a:xfrm>
            <a:off x="414114" y="1423778"/>
            <a:ext cx="3049522" cy="0"/>
          </a:xfrm>
          <a:prstGeom prst="line">
            <a:avLst/>
          </a:prstGeom>
          <a:ln w="12700"/>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CA63BD8E-03A5-A740-ABEC-B50B92287BFF}"/>
              </a:ext>
            </a:extLst>
          </p:cNvPr>
          <p:cNvPicPr>
            <a:picLocks noChangeAspect="1"/>
          </p:cNvPicPr>
          <p:nvPr/>
        </p:nvPicPr>
        <p:blipFill>
          <a:blip r:embed="rId2"/>
          <a:srcRect/>
          <a:stretch/>
        </p:blipFill>
        <p:spPr>
          <a:xfrm>
            <a:off x="6058359" y="919927"/>
            <a:ext cx="2509073" cy="2509073"/>
          </a:xfrm>
          <a:prstGeom prst="rect">
            <a:avLst/>
          </a:prstGeom>
          <a:ln>
            <a:noFill/>
          </a:ln>
        </p:spPr>
      </p:pic>
      <p:pic>
        <p:nvPicPr>
          <p:cNvPr id="19" name="Picture 18">
            <a:extLst>
              <a:ext uri="{FF2B5EF4-FFF2-40B4-BE49-F238E27FC236}">
                <a16:creationId xmlns:a16="http://schemas.microsoft.com/office/drawing/2014/main" id="{53A83276-A345-AD45-AF63-0FD10E0AC371}"/>
              </a:ext>
            </a:extLst>
          </p:cNvPr>
          <p:cNvPicPr>
            <a:picLocks noChangeAspect="1"/>
          </p:cNvPicPr>
          <p:nvPr/>
        </p:nvPicPr>
        <p:blipFill>
          <a:blip r:embed="rId3"/>
          <a:srcRect/>
          <a:stretch/>
        </p:blipFill>
        <p:spPr>
          <a:xfrm>
            <a:off x="465049" y="3723160"/>
            <a:ext cx="8213900" cy="2464170"/>
          </a:xfrm>
          <a:prstGeom prst="rect">
            <a:avLst/>
          </a:prstGeom>
          <a:ln>
            <a:noFill/>
          </a:ln>
        </p:spPr>
      </p:pic>
      <p:sp>
        <p:nvSpPr>
          <p:cNvPr id="11" name="Title 5">
            <a:extLst>
              <a:ext uri="{FF2B5EF4-FFF2-40B4-BE49-F238E27FC236}">
                <a16:creationId xmlns:a16="http://schemas.microsoft.com/office/drawing/2014/main" id="{3F4CA2B4-FDEA-D848-8333-281B1EF6D1A3}"/>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CIRCULAR ADS</a:t>
            </a:r>
          </a:p>
        </p:txBody>
      </p:sp>
      <p:cxnSp>
        <p:nvCxnSpPr>
          <p:cNvPr id="12" name="Straight Connector 11">
            <a:extLst>
              <a:ext uri="{FF2B5EF4-FFF2-40B4-BE49-F238E27FC236}">
                <a16:creationId xmlns:a16="http://schemas.microsoft.com/office/drawing/2014/main" id="{66E68C22-DCAD-9C44-B829-0308A6FA93C9}"/>
              </a:ext>
            </a:extLst>
          </p:cNvPr>
          <p:cNvCxnSpPr>
            <a:cxnSpLocks/>
          </p:cNvCxnSpPr>
          <p:nvPr/>
        </p:nvCxnSpPr>
        <p:spPr>
          <a:xfrm>
            <a:off x="1656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A5F1A52-0D53-6E4F-B175-65BC1940AAE5}"/>
              </a:ext>
            </a:extLst>
          </p:cNvPr>
          <p:cNvCxnSpPr>
            <a:cxnSpLocks/>
          </p:cNvCxnSpPr>
          <p:nvPr/>
        </p:nvCxnSpPr>
        <p:spPr>
          <a:xfrm>
            <a:off x="57600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673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5</a:t>
            </a:fld>
            <a:endParaRPr lang="en-US"/>
          </a:p>
        </p:txBody>
      </p:sp>
      <p:sp>
        <p:nvSpPr>
          <p:cNvPr id="11" name="Title 1">
            <a:extLst>
              <a:ext uri="{FF2B5EF4-FFF2-40B4-BE49-F238E27FC236}">
                <a16:creationId xmlns:a16="http://schemas.microsoft.com/office/drawing/2014/main" id="{B5F2394D-EC66-FF41-8AE5-69335274BA16}"/>
              </a:ext>
            </a:extLst>
          </p:cNvPr>
          <p:cNvSpPr txBox="1">
            <a:spLocks/>
          </p:cNvSpPr>
          <p:nvPr/>
        </p:nvSpPr>
        <p:spPr>
          <a:xfrm>
            <a:off x="381458" y="1806892"/>
            <a:ext cx="3220723" cy="2892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DIGITAL AD LAYOUTS</a:t>
            </a:r>
          </a:p>
        </p:txBody>
      </p:sp>
      <p:cxnSp>
        <p:nvCxnSpPr>
          <p:cNvPr id="12" name="Straight Connector 11">
            <a:extLst>
              <a:ext uri="{FF2B5EF4-FFF2-40B4-BE49-F238E27FC236}">
                <a16:creationId xmlns:a16="http://schemas.microsoft.com/office/drawing/2014/main" id="{DEA414A3-E89C-4242-9331-680328977867}"/>
              </a:ext>
            </a:extLst>
          </p:cNvPr>
          <p:cNvCxnSpPr>
            <a:cxnSpLocks/>
          </p:cNvCxnSpPr>
          <p:nvPr/>
        </p:nvCxnSpPr>
        <p:spPr>
          <a:xfrm>
            <a:off x="414114" y="2096219"/>
            <a:ext cx="2805795"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 Placeholder 3">
            <a:extLst>
              <a:ext uri="{FF2B5EF4-FFF2-40B4-BE49-F238E27FC236}">
                <a16:creationId xmlns:a16="http://schemas.microsoft.com/office/drawing/2014/main" id="{ECF2AE0A-B3DD-6A47-9671-566616F0A24E}"/>
              </a:ext>
            </a:extLst>
          </p:cNvPr>
          <p:cNvSpPr>
            <a:spLocks noGrp="1"/>
          </p:cNvSpPr>
          <p:nvPr/>
        </p:nvSpPr>
        <p:spPr>
          <a:xfrm>
            <a:off x="51765" y="2201994"/>
            <a:ext cx="1635856" cy="2197516"/>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Times New Roman" panose="02020603050405020304" pitchFamily="18" charset="0"/>
              </a:rPr>
              <a:t>300 x 250</a:t>
            </a:r>
          </a:p>
          <a:p>
            <a:r>
              <a:rPr lang="en-US" dirty="0">
                <a:latin typeface="Times New Roman" panose="02020603050405020304" pitchFamily="18" charset="0"/>
              </a:rPr>
              <a:t>728 x 90</a:t>
            </a:r>
          </a:p>
          <a:p>
            <a:r>
              <a:rPr lang="en-US" dirty="0">
                <a:latin typeface="Times New Roman" panose="02020603050405020304" pitchFamily="18" charset="0"/>
              </a:rPr>
              <a:t>160 x 600</a:t>
            </a:r>
          </a:p>
          <a:p>
            <a:r>
              <a:rPr lang="en-US" dirty="0">
                <a:latin typeface="Times New Roman" panose="02020603050405020304" pitchFamily="18" charset="0"/>
              </a:rPr>
              <a:t>320 x 50</a:t>
            </a:r>
          </a:p>
        </p:txBody>
      </p:sp>
      <p:sp>
        <p:nvSpPr>
          <p:cNvPr id="21" name="Text Placeholder 9">
            <a:extLst>
              <a:ext uri="{FF2B5EF4-FFF2-40B4-BE49-F238E27FC236}">
                <a16:creationId xmlns:a16="http://schemas.microsoft.com/office/drawing/2014/main" id="{EC5DCD9E-0D63-BF46-8AEA-2913C8EC17E3}"/>
              </a:ext>
            </a:extLst>
          </p:cNvPr>
          <p:cNvSpPr txBox="1">
            <a:spLocks/>
          </p:cNvSpPr>
          <p:nvPr/>
        </p:nvSpPr>
        <p:spPr>
          <a:xfrm>
            <a:off x="6134221" y="4103538"/>
            <a:ext cx="913539"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Century Gothic" panose="020B0502020202020204" pitchFamily="34" charset="0"/>
              </a:rPr>
              <a:t>300 x 250</a:t>
            </a:r>
          </a:p>
        </p:txBody>
      </p:sp>
      <p:sp>
        <p:nvSpPr>
          <p:cNvPr id="22" name="Text Placeholder 9">
            <a:extLst>
              <a:ext uri="{FF2B5EF4-FFF2-40B4-BE49-F238E27FC236}">
                <a16:creationId xmlns:a16="http://schemas.microsoft.com/office/drawing/2014/main" id="{BB0ECBA9-A92D-F046-9A1C-F7D7854B694B}"/>
              </a:ext>
            </a:extLst>
          </p:cNvPr>
          <p:cNvSpPr txBox="1">
            <a:spLocks/>
          </p:cNvSpPr>
          <p:nvPr/>
        </p:nvSpPr>
        <p:spPr>
          <a:xfrm>
            <a:off x="5750009" y="6473392"/>
            <a:ext cx="1220102" cy="31473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728 x 90</a:t>
            </a:r>
            <a:br>
              <a:rPr lang="en-US" dirty="0">
                <a:latin typeface="Century Gothic" panose="020B0502020202020204" pitchFamily="34" charset="0"/>
              </a:rPr>
            </a:br>
            <a:r>
              <a:rPr lang="en-US" dirty="0">
                <a:latin typeface="Century Gothic" panose="020B0502020202020204" pitchFamily="34" charset="0"/>
              </a:rPr>
              <a:t>SHOWN AT 75%</a:t>
            </a:r>
          </a:p>
        </p:txBody>
      </p:sp>
      <p:sp>
        <p:nvSpPr>
          <p:cNvPr id="23" name="Text Placeholder 9">
            <a:extLst>
              <a:ext uri="{FF2B5EF4-FFF2-40B4-BE49-F238E27FC236}">
                <a16:creationId xmlns:a16="http://schemas.microsoft.com/office/drawing/2014/main" id="{3A66B3F1-F7F3-8D4C-9555-BBC003C0CC1C}"/>
              </a:ext>
            </a:extLst>
          </p:cNvPr>
          <p:cNvSpPr txBox="1">
            <a:spLocks/>
          </p:cNvSpPr>
          <p:nvPr/>
        </p:nvSpPr>
        <p:spPr>
          <a:xfrm>
            <a:off x="6203229" y="5226462"/>
            <a:ext cx="794209" cy="23475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320 x 50</a:t>
            </a:r>
          </a:p>
        </p:txBody>
      </p:sp>
      <p:sp>
        <p:nvSpPr>
          <p:cNvPr id="24" name="Text Placeholder 9">
            <a:extLst>
              <a:ext uri="{FF2B5EF4-FFF2-40B4-BE49-F238E27FC236}">
                <a16:creationId xmlns:a16="http://schemas.microsoft.com/office/drawing/2014/main" id="{33558D87-58A8-664E-9CAF-F976E251043D}"/>
              </a:ext>
            </a:extLst>
          </p:cNvPr>
          <p:cNvSpPr txBox="1">
            <a:spLocks/>
          </p:cNvSpPr>
          <p:nvPr/>
        </p:nvSpPr>
        <p:spPr>
          <a:xfrm>
            <a:off x="7266497" y="6446382"/>
            <a:ext cx="1381398" cy="41161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Century Gothic" panose="020B0502020202020204" pitchFamily="34" charset="0"/>
              </a:rPr>
              <a:t>160 x 600 </a:t>
            </a:r>
            <a:br>
              <a:rPr lang="en-US">
                <a:latin typeface="Century Gothic" panose="020B0502020202020204" pitchFamily="34" charset="0"/>
              </a:rPr>
            </a:br>
            <a:r>
              <a:rPr lang="en-US">
                <a:latin typeface="Century Gothic" panose="020B0502020202020204" pitchFamily="34" charset="0"/>
              </a:rPr>
              <a:t>SHOWN AT 75%</a:t>
            </a:r>
          </a:p>
        </p:txBody>
      </p:sp>
      <p:pic>
        <p:nvPicPr>
          <p:cNvPr id="25" name="Picture 24">
            <a:extLst>
              <a:ext uri="{FF2B5EF4-FFF2-40B4-BE49-F238E27FC236}">
                <a16:creationId xmlns:a16="http://schemas.microsoft.com/office/drawing/2014/main" id="{805505B8-649C-0F45-BAAF-72E8CF65E580}"/>
              </a:ext>
            </a:extLst>
          </p:cNvPr>
          <p:cNvPicPr>
            <a:picLocks noChangeAspect="1"/>
          </p:cNvPicPr>
          <p:nvPr/>
        </p:nvPicPr>
        <p:blipFill>
          <a:blip r:embed="rId2"/>
          <a:srcRect/>
          <a:stretch/>
        </p:blipFill>
        <p:spPr>
          <a:xfrm>
            <a:off x="2922367" y="4567847"/>
            <a:ext cx="4064000" cy="635000"/>
          </a:xfrm>
          <a:prstGeom prst="rect">
            <a:avLst/>
          </a:prstGeom>
          <a:ln w="3175">
            <a:noFill/>
          </a:ln>
        </p:spPr>
      </p:pic>
      <p:pic>
        <p:nvPicPr>
          <p:cNvPr id="26" name="Picture 25">
            <a:extLst>
              <a:ext uri="{FF2B5EF4-FFF2-40B4-BE49-F238E27FC236}">
                <a16:creationId xmlns:a16="http://schemas.microsoft.com/office/drawing/2014/main" id="{41283A25-12B6-2349-91B9-9702E7743DB9}"/>
              </a:ext>
            </a:extLst>
          </p:cNvPr>
          <p:cNvPicPr>
            <a:picLocks noChangeAspect="1"/>
          </p:cNvPicPr>
          <p:nvPr/>
        </p:nvPicPr>
        <p:blipFill>
          <a:blip r:embed="rId3"/>
          <a:srcRect/>
          <a:stretch/>
        </p:blipFill>
        <p:spPr>
          <a:xfrm>
            <a:off x="79925" y="5605553"/>
            <a:ext cx="6934111" cy="857238"/>
          </a:xfrm>
          <a:prstGeom prst="rect">
            <a:avLst/>
          </a:prstGeom>
        </p:spPr>
      </p:pic>
      <p:pic>
        <p:nvPicPr>
          <p:cNvPr id="27" name="Picture 26">
            <a:extLst>
              <a:ext uri="{FF2B5EF4-FFF2-40B4-BE49-F238E27FC236}">
                <a16:creationId xmlns:a16="http://schemas.microsoft.com/office/drawing/2014/main" id="{638A932D-DC9B-634A-9F28-AD6CF8BD1432}"/>
              </a:ext>
            </a:extLst>
          </p:cNvPr>
          <p:cNvPicPr>
            <a:picLocks noChangeAspect="1"/>
          </p:cNvPicPr>
          <p:nvPr/>
        </p:nvPicPr>
        <p:blipFill>
          <a:blip r:embed="rId4"/>
          <a:srcRect/>
          <a:stretch/>
        </p:blipFill>
        <p:spPr>
          <a:xfrm>
            <a:off x="7266497" y="713311"/>
            <a:ext cx="1524720" cy="5717700"/>
          </a:xfrm>
          <a:prstGeom prst="rect">
            <a:avLst/>
          </a:prstGeom>
        </p:spPr>
      </p:pic>
      <p:pic>
        <p:nvPicPr>
          <p:cNvPr id="28" name="Picture 27">
            <a:extLst>
              <a:ext uri="{FF2B5EF4-FFF2-40B4-BE49-F238E27FC236}">
                <a16:creationId xmlns:a16="http://schemas.microsoft.com/office/drawing/2014/main" id="{A23949C1-DDA7-F44F-A16B-EF42E903EC90}"/>
              </a:ext>
            </a:extLst>
          </p:cNvPr>
          <p:cNvPicPr>
            <a:picLocks noChangeAspect="1"/>
          </p:cNvPicPr>
          <p:nvPr/>
        </p:nvPicPr>
        <p:blipFill>
          <a:blip r:embed="rId5"/>
          <a:srcRect/>
          <a:stretch/>
        </p:blipFill>
        <p:spPr>
          <a:xfrm>
            <a:off x="4269417" y="1781467"/>
            <a:ext cx="2723430" cy="2269525"/>
          </a:xfrm>
          <a:prstGeom prst="rect">
            <a:avLst/>
          </a:prstGeom>
        </p:spPr>
      </p:pic>
      <p:sp>
        <p:nvSpPr>
          <p:cNvPr id="15" name="Title 5">
            <a:extLst>
              <a:ext uri="{FF2B5EF4-FFF2-40B4-BE49-F238E27FC236}">
                <a16:creationId xmlns:a16="http://schemas.microsoft.com/office/drawing/2014/main" id="{0AF6A093-2366-674B-A88D-0095BE8095BE}"/>
              </a:ext>
            </a:extLst>
          </p:cNvPr>
          <p:cNvSpPr txBox="1">
            <a:spLocks/>
          </p:cNvSpPr>
          <p:nvPr/>
        </p:nvSpPr>
        <p:spPr>
          <a:xfrm>
            <a:off x="1" y="134903"/>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DIGITAL BANNERS</a:t>
            </a:r>
          </a:p>
        </p:txBody>
      </p:sp>
      <p:cxnSp>
        <p:nvCxnSpPr>
          <p:cNvPr id="16" name="Straight Connector 15">
            <a:extLst>
              <a:ext uri="{FF2B5EF4-FFF2-40B4-BE49-F238E27FC236}">
                <a16:creationId xmlns:a16="http://schemas.microsoft.com/office/drawing/2014/main" id="{56482669-A52B-DA4B-9D1A-73FB4904F2A8}"/>
              </a:ext>
            </a:extLst>
          </p:cNvPr>
          <p:cNvCxnSpPr>
            <a:cxnSpLocks/>
          </p:cNvCxnSpPr>
          <p:nvPr/>
        </p:nvCxnSpPr>
        <p:spPr>
          <a:xfrm>
            <a:off x="165600" y="363292"/>
            <a:ext cx="2966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92E4C60-6E3C-BE4E-96AE-A70478762304}"/>
              </a:ext>
            </a:extLst>
          </p:cNvPr>
          <p:cNvCxnSpPr>
            <a:cxnSpLocks/>
          </p:cNvCxnSpPr>
          <p:nvPr/>
        </p:nvCxnSpPr>
        <p:spPr>
          <a:xfrm>
            <a:off x="5970053" y="363292"/>
            <a:ext cx="2966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221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8">
            <a:extLst>
              <a:ext uri="{FF2B5EF4-FFF2-40B4-BE49-F238E27FC236}">
                <a16:creationId xmlns:a16="http://schemas.microsoft.com/office/drawing/2014/main" id="{03FD753B-F67D-EB48-8BB3-2ECD068FF905}"/>
              </a:ext>
            </a:extLst>
          </p:cNvPr>
          <p:cNvPicPr>
            <a:picLocks noChangeAspect="1"/>
          </p:cNvPicPr>
          <p:nvPr/>
        </p:nvPicPr>
        <p:blipFill>
          <a:blip r:embed="rId3"/>
          <a:srcRect/>
          <a:stretch/>
        </p:blipFill>
        <p:spPr>
          <a:xfrm>
            <a:off x="285161" y="3209960"/>
            <a:ext cx="2522224" cy="2996363"/>
          </a:xfrm>
          <a:prstGeom prst="rect">
            <a:avLst/>
          </a:prstGeom>
        </p:spPr>
      </p:pic>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6</a:t>
            </a:fld>
            <a:endParaRPr lang="en-US"/>
          </a:p>
        </p:txBody>
      </p:sp>
      <p:sp>
        <p:nvSpPr>
          <p:cNvPr id="15" name="Title 1">
            <a:extLst>
              <a:ext uri="{FF2B5EF4-FFF2-40B4-BE49-F238E27FC236}">
                <a16:creationId xmlns:a16="http://schemas.microsoft.com/office/drawing/2014/main" id="{D0FA8AAE-9ABA-9A4E-9E58-DB2C185A5537}"/>
              </a:ext>
            </a:extLst>
          </p:cNvPr>
          <p:cNvSpPr txBox="1">
            <a:spLocks/>
          </p:cNvSpPr>
          <p:nvPr/>
        </p:nvSpPr>
        <p:spPr>
          <a:xfrm>
            <a:off x="342256" y="727113"/>
            <a:ext cx="2906041" cy="2172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SOCIAL LAYOUTS</a:t>
            </a:r>
          </a:p>
        </p:txBody>
      </p:sp>
      <p:sp>
        <p:nvSpPr>
          <p:cNvPr id="16" name="Text Placeholder 9">
            <a:extLst>
              <a:ext uri="{FF2B5EF4-FFF2-40B4-BE49-F238E27FC236}">
                <a16:creationId xmlns:a16="http://schemas.microsoft.com/office/drawing/2014/main" id="{0621C9AE-A58A-F44D-8ECC-76FEC12068ED}"/>
              </a:ext>
            </a:extLst>
          </p:cNvPr>
          <p:cNvSpPr txBox="1">
            <a:spLocks/>
          </p:cNvSpPr>
          <p:nvPr/>
        </p:nvSpPr>
        <p:spPr>
          <a:xfrm>
            <a:off x="8175522" y="4233580"/>
            <a:ext cx="730837"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TWITTER</a:t>
            </a:r>
          </a:p>
        </p:txBody>
      </p:sp>
      <p:sp>
        <p:nvSpPr>
          <p:cNvPr id="17" name="Text Placeholder 9">
            <a:extLst>
              <a:ext uri="{FF2B5EF4-FFF2-40B4-BE49-F238E27FC236}">
                <a16:creationId xmlns:a16="http://schemas.microsoft.com/office/drawing/2014/main" id="{811258D7-BA67-2043-8AB7-783886D042A5}"/>
              </a:ext>
            </a:extLst>
          </p:cNvPr>
          <p:cNvSpPr txBox="1">
            <a:spLocks/>
          </p:cNvSpPr>
          <p:nvPr/>
        </p:nvSpPr>
        <p:spPr>
          <a:xfrm>
            <a:off x="3605197" y="3786182"/>
            <a:ext cx="1399506" cy="2198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INSTAGRAM</a:t>
            </a:r>
          </a:p>
        </p:txBody>
      </p:sp>
      <p:sp>
        <p:nvSpPr>
          <p:cNvPr id="18" name="Text Placeholder 3">
            <a:extLst>
              <a:ext uri="{FF2B5EF4-FFF2-40B4-BE49-F238E27FC236}">
                <a16:creationId xmlns:a16="http://schemas.microsoft.com/office/drawing/2014/main" id="{8FF79990-18EB-594C-A6DB-45AE1956BE4E}"/>
              </a:ext>
            </a:extLst>
          </p:cNvPr>
          <p:cNvSpPr txBox="1">
            <a:spLocks/>
          </p:cNvSpPr>
          <p:nvPr/>
        </p:nvSpPr>
        <p:spPr>
          <a:xfrm>
            <a:off x="285161" y="1006335"/>
            <a:ext cx="3097417" cy="620894"/>
          </a:xfrm>
          <a:prstGeom prst="rect">
            <a:avLst/>
          </a:prstGeom>
        </p:spPr>
        <p:txBody>
          <a:bodyPr vert="horz" lIns="91440" tIns="45720" rIns="91440" bIns="45720" rtlCol="0" anchor="t">
            <a:no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600"/>
              </a:spcBef>
              <a:spcAft>
                <a:spcPts val="600"/>
              </a:spcAft>
              <a:defRPr/>
            </a:pPr>
            <a:r>
              <a:rPr kumimoji="0" lang="en-US" u="none" strike="noStrike" kern="1200" cap="none" spc="0" normalizeH="0" baseline="0" noProof="0" dirty="0">
                <a:ln>
                  <a:noFill/>
                </a:ln>
                <a:solidFill>
                  <a:srgbClr val="000000"/>
                </a:solidFill>
                <a:effectLst/>
                <a:uLnTx/>
                <a:uFillTx/>
                <a:latin typeface="Times New Roman"/>
                <a:cs typeface="Times New Roman"/>
              </a:rPr>
              <a:t>Facebook newsfeed ad</a:t>
            </a:r>
            <a:r>
              <a:rPr lang="en-US" dirty="0">
                <a:solidFill>
                  <a:srgbClr val="000000"/>
                </a:solidFill>
                <a:latin typeface="Times New Roman"/>
                <a:cs typeface="Times New Roman"/>
              </a:rPr>
              <a:t>:</a:t>
            </a:r>
            <a:r>
              <a:rPr kumimoji="0" lang="en-US" u="none" strike="noStrike" kern="1200" cap="none" spc="0" normalizeH="0" baseline="0" noProof="0" dirty="0">
                <a:ln>
                  <a:noFill/>
                </a:ln>
                <a:solidFill>
                  <a:srgbClr val="000000"/>
                </a:solidFill>
                <a:effectLst/>
                <a:uLnTx/>
                <a:uFillTx/>
                <a:latin typeface="Times New Roman"/>
                <a:cs typeface="Times New Roman"/>
              </a:rPr>
              <a:t> </a:t>
            </a:r>
            <a:r>
              <a:rPr lang="en-US" dirty="0">
                <a:solidFill>
                  <a:srgbClr val="000000"/>
                </a:solidFill>
                <a:latin typeface="Times New Roman"/>
                <a:cs typeface="Times New Roman"/>
              </a:rPr>
              <a:t>1200</a:t>
            </a:r>
            <a:r>
              <a:rPr kumimoji="0" lang="en-US" u="none" strike="noStrike" kern="1200" cap="none" spc="0" normalizeH="0" baseline="0" noProof="0" dirty="0">
                <a:ln>
                  <a:noFill/>
                </a:ln>
                <a:solidFill>
                  <a:srgbClr val="000000"/>
                </a:solidFill>
                <a:effectLst/>
                <a:uLnTx/>
                <a:uFillTx/>
                <a:latin typeface="Times New Roman"/>
                <a:cs typeface="Times New Roman"/>
              </a:rPr>
              <a:t> x 1200</a:t>
            </a:r>
            <a:br>
              <a:rPr lang="en-US" dirty="0">
                <a:latin typeface="Times New Roman"/>
                <a:cs typeface="Times New Roman"/>
              </a:rPr>
            </a:br>
            <a:r>
              <a:rPr kumimoji="0" lang="en-US" u="none" strike="noStrike" kern="1200" cap="none" spc="0" normalizeH="0" baseline="0" noProof="0" dirty="0">
                <a:ln>
                  <a:noFill/>
                </a:ln>
                <a:solidFill>
                  <a:srgbClr val="000000"/>
                </a:solidFill>
                <a:effectLst/>
                <a:uLnTx/>
                <a:uFillTx/>
                <a:latin typeface="Times New Roman"/>
                <a:cs typeface="Times New Roman"/>
              </a:rPr>
              <a:t>Instagram</a:t>
            </a:r>
            <a:r>
              <a:rPr lang="en-US" dirty="0">
                <a:solidFill>
                  <a:srgbClr val="000000"/>
                </a:solidFill>
                <a:latin typeface="Times New Roman"/>
                <a:cs typeface="Times New Roman"/>
              </a:rPr>
              <a:t>:</a:t>
            </a:r>
            <a:r>
              <a:rPr kumimoji="0" lang="en-US" u="none" strike="noStrike" kern="1200" cap="none" spc="0" normalizeH="0" baseline="0" noProof="0" dirty="0">
                <a:ln>
                  <a:noFill/>
                </a:ln>
                <a:solidFill>
                  <a:srgbClr val="000000"/>
                </a:solidFill>
                <a:effectLst/>
                <a:uLnTx/>
                <a:uFillTx/>
                <a:latin typeface="Times New Roman"/>
                <a:cs typeface="Times New Roman"/>
              </a:rPr>
              <a:t> </a:t>
            </a:r>
            <a:r>
              <a:rPr lang="en-US" dirty="0">
                <a:solidFill>
                  <a:srgbClr val="000000"/>
                </a:solidFill>
                <a:latin typeface="Times New Roman"/>
                <a:cs typeface="Times New Roman"/>
              </a:rPr>
              <a:t>1080</a:t>
            </a:r>
            <a:r>
              <a:rPr kumimoji="0" lang="en-US" u="none" strike="noStrike" kern="1200" cap="none" spc="0" normalizeH="0" baseline="0" noProof="0" dirty="0">
                <a:ln>
                  <a:noFill/>
                </a:ln>
                <a:solidFill>
                  <a:srgbClr val="000000"/>
                </a:solidFill>
                <a:effectLst/>
                <a:uLnTx/>
                <a:uFillTx/>
                <a:latin typeface="Times New Roman"/>
                <a:cs typeface="Times New Roman"/>
              </a:rPr>
              <a:t> x </a:t>
            </a:r>
            <a:r>
              <a:rPr lang="en-US" dirty="0">
                <a:solidFill>
                  <a:srgbClr val="000000"/>
                </a:solidFill>
                <a:latin typeface="Times New Roman"/>
                <a:cs typeface="Times New Roman"/>
              </a:rPr>
              <a:t>1080</a:t>
            </a:r>
            <a:br>
              <a:rPr lang="en-US" dirty="0">
                <a:latin typeface="Times New Roman"/>
                <a:cs typeface="Times New Roman"/>
              </a:rPr>
            </a:br>
            <a:r>
              <a:rPr lang="en-US" dirty="0">
                <a:solidFill>
                  <a:srgbClr val="000000"/>
                </a:solidFill>
                <a:latin typeface="Times New Roman"/>
                <a:cs typeface="Times New Roman"/>
              </a:rPr>
              <a:t>Twitter:</a:t>
            </a:r>
            <a:r>
              <a:rPr kumimoji="0" lang="en-US" u="none" strike="noStrike" kern="1200" cap="none" spc="0" normalizeH="0" baseline="0" noProof="0" dirty="0">
                <a:ln>
                  <a:noFill/>
                </a:ln>
                <a:solidFill>
                  <a:srgbClr val="000000"/>
                </a:solidFill>
                <a:effectLst/>
                <a:uLnTx/>
                <a:uFillTx/>
                <a:latin typeface="Times New Roman"/>
                <a:cs typeface="Times New Roman"/>
              </a:rPr>
              <a:t> 1200 x 675</a:t>
            </a:r>
            <a:endParaRPr lang="en-US" u="none" strike="noStrike" kern="1200" cap="none" spc="0" normalizeH="0" baseline="0" noProof="0" dirty="0">
              <a:ln>
                <a:noFill/>
              </a:ln>
              <a:solidFill>
                <a:srgbClr val="000000"/>
              </a:solidFill>
              <a:effectLst/>
              <a:uLnTx/>
              <a:uFillTx/>
              <a:cs typeface="Times New Roman"/>
            </a:endParaRPr>
          </a:p>
        </p:txBody>
      </p:sp>
      <p:sp>
        <p:nvSpPr>
          <p:cNvPr id="19" name="Text Placeholder 1">
            <a:extLst>
              <a:ext uri="{FF2B5EF4-FFF2-40B4-BE49-F238E27FC236}">
                <a16:creationId xmlns:a16="http://schemas.microsoft.com/office/drawing/2014/main" id="{0FCAB2AA-3014-7D41-BAA9-84379558A4E7}"/>
              </a:ext>
            </a:extLst>
          </p:cNvPr>
          <p:cNvSpPr txBox="1">
            <a:spLocks/>
          </p:cNvSpPr>
          <p:nvPr/>
        </p:nvSpPr>
        <p:spPr>
          <a:xfrm>
            <a:off x="3024555" y="4640445"/>
            <a:ext cx="5814646" cy="206804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indent="-171450">
              <a:spcBef>
                <a:spcPts val="300"/>
              </a:spcBef>
              <a:spcAft>
                <a:spcPts val="1"/>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Get expertly crafted, perfectly crispy thin crust with FRESCHETTA® pizza. Premium ingredients and top-shelf toppings create the perfect pizza for people with high pizza standards.</a:t>
            </a:r>
          </a:p>
          <a:p>
            <a:pPr marL="171450" indent="-171450">
              <a:spcAft>
                <a:spcPts val="1"/>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With premium ingredients and irresistible crispiness, going with delicious FRESCHETTA</a:t>
            </a:r>
            <a:r>
              <a:rPr lang="en-US" sz="1200" baseline="300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Thin Crust Pizza is an easy choice. The hard part is picking between Pepperoni, Five Cheese or Garden Veggie!  </a:t>
            </a:r>
          </a:p>
          <a:p>
            <a:pPr marL="171450" indent="-171450">
              <a:spcAft>
                <a:spcPts val="1"/>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Delicious FRESCHETTA</a:t>
            </a:r>
            <a:r>
              <a:rPr lang="en-US" sz="1200" baseline="300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Thin Crust Pizzas are made for people with high pizza standards. That’s why we use premium meats and real cheeses in all of our pizza varieties. Try one today and taste for yourself</a:t>
            </a:r>
          </a:p>
        </p:txBody>
      </p:sp>
      <p:sp>
        <p:nvSpPr>
          <p:cNvPr id="29" name="Title 1">
            <a:extLst>
              <a:ext uri="{FF2B5EF4-FFF2-40B4-BE49-F238E27FC236}">
                <a16:creationId xmlns:a16="http://schemas.microsoft.com/office/drawing/2014/main" id="{70176351-557A-114D-AB2C-A96BC6E4C6EA}"/>
              </a:ext>
            </a:extLst>
          </p:cNvPr>
          <p:cNvSpPr txBox="1">
            <a:spLocks/>
          </p:cNvSpPr>
          <p:nvPr/>
        </p:nvSpPr>
        <p:spPr>
          <a:xfrm>
            <a:off x="3024555" y="4263065"/>
            <a:ext cx="3932456" cy="300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SOCIAL POST COPY OPTIONS</a:t>
            </a:r>
          </a:p>
        </p:txBody>
      </p:sp>
      <p:cxnSp>
        <p:nvCxnSpPr>
          <p:cNvPr id="30" name="Straight Connector 29">
            <a:extLst>
              <a:ext uri="{FF2B5EF4-FFF2-40B4-BE49-F238E27FC236}">
                <a16:creationId xmlns:a16="http://schemas.microsoft.com/office/drawing/2014/main" id="{A8B328EB-E05C-5743-860D-E2AE5C93899A}"/>
              </a:ext>
            </a:extLst>
          </p:cNvPr>
          <p:cNvCxnSpPr>
            <a:cxnSpLocks/>
          </p:cNvCxnSpPr>
          <p:nvPr/>
        </p:nvCxnSpPr>
        <p:spPr>
          <a:xfrm>
            <a:off x="3091543" y="4563393"/>
            <a:ext cx="3662406" cy="0"/>
          </a:xfrm>
          <a:prstGeom prst="line">
            <a:avLst/>
          </a:prstGeom>
          <a:ln w="12700"/>
        </p:spPr>
        <p:style>
          <a:lnRef idx="1">
            <a:schemeClr val="dk1"/>
          </a:lnRef>
          <a:fillRef idx="0">
            <a:schemeClr val="dk1"/>
          </a:fillRef>
          <a:effectRef idx="0">
            <a:schemeClr val="dk1"/>
          </a:effectRef>
          <a:fontRef idx="minor">
            <a:schemeClr val="tx1"/>
          </a:fontRef>
        </p:style>
      </p:cxnSp>
      <p:pic>
        <p:nvPicPr>
          <p:cNvPr id="32" name="Picture 31">
            <a:extLst>
              <a:ext uri="{FF2B5EF4-FFF2-40B4-BE49-F238E27FC236}">
                <a16:creationId xmlns:a16="http://schemas.microsoft.com/office/drawing/2014/main" id="{5FB1F1C5-5E4E-D14D-AE81-F24E38981381}"/>
              </a:ext>
            </a:extLst>
          </p:cNvPr>
          <p:cNvPicPr>
            <a:picLocks noChangeAspect="1"/>
          </p:cNvPicPr>
          <p:nvPr/>
        </p:nvPicPr>
        <p:blipFill>
          <a:blip r:embed="rId4"/>
          <a:srcRect/>
          <a:stretch/>
        </p:blipFill>
        <p:spPr>
          <a:xfrm>
            <a:off x="3660333" y="1465397"/>
            <a:ext cx="2243108" cy="2243108"/>
          </a:xfrm>
          <a:prstGeom prst="rect">
            <a:avLst/>
          </a:prstGeom>
        </p:spPr>
      </p:pic>
      <p:sp>
        <p:nvSpPr>
          <p:cNvPr id="33" name="Rectangle 32">
            <a:extLst>
              <a:ext uri="{FF2B5EF4-FFF2-40B4-BE49-F238E27FC236}">
                <a16:creationId xmlns:a16="http://schemas.microsoft.com/office/drawing/2014/main" id="{E023CE59-7FAF-AA46-8377-A33B6BFDDC43}"/>
              </a:ext>
            </a:extLst>
          </p:cNvPr>
          <p:cNvSpPr/>
          <p:nvPr/>
        </p:nvSpPr>
        <p:spPr>
          <a:xfrm>
            <a:off x="2460154" y="6591313"/>
            <a:ext cx="6886574" cy="246221"/>
          </a:xfrm>
          <a:prstGeom prst="rect">
            <a:avLst/>
          </a:prstGeom>
        </p:spPr>
        <p:txBody>
          <a:bodyPr wrap="square" anchor="t">
            <a:spAutoFit/>
          </a:bodyPr>
          <a:lstStyle/>
          <a:p>
            <a:pPr algn="ctr">
              <a:defRPr/>
            </a:pPr>
            <a:r>
              <a:rPr lang="en-US" sz="1000" b="1" spc="100" dirty="0">
                <a:solidFill>
                  <a:srgbClr val="000000"/>
                </a:solidFill>
                <a:latin typeface="Times New Roman"/>
                <a:cs typeface="Times New Roman"/>
              </a:rPr>
              <a:t>Call to Action Options: </a:t>
            </a:r>
            <a:r>
              <a:rPr lang="en-US" sz="1000" spc="100" dirty="0">
                <a:solidFill>
                  <a:srgbClr val="000000"/>
                </a:solidFill>
                <a:latin typeface="Times New Roman"/>
                <a:cs typeface="Times New Roman"/>
              </a:rPr>
              <a:t>Shop Now, Save Now, Learn More</a:t>
            </a:r>
            <a:endParaRPr lang="en-US" sz="1000" spc="100" dirty="0">
              <a:solidFill>
                <a:srgbClr val="000000"/>
              </a:solidFill>
              <a:latin typeface="Times New Roman" panose="02020603050405020304" pitchFamily="18" charset="0"/>
            </a:endParaRPr>
          </a:p>
        </p:txBody>
      </p:sp>
      <p:sp>
        <p:nvSpPr>
          <p:cNvPr id="35" name="Text Placeholder 9">
            <a:extLst>
              <a:ext uri="{FF2B5EF4-FFF2-40B4-BE49-F238E27FC236}">
                <a16:creationId xmlns:a16="http://schemas.microsoft.com/office/drawing/2014/main" id="{C178EC95-68D6-A649-A45E-6E62EB437C6A}"/>
              </a:ext>
            </a:extLst>
          </p:cNvPr>
          <p:cNvSpPr txBox="1">
            <a:spLocks/>
          </p:cNvSpPr>
          <p:nvPr/>
        </p:nvSpPr>
        <p:spPr>
          <a:xfrm>
            <a:off x="7991036" y="2695137"/>
            <a:ext cx="997604"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a:ln>
                  <a:noFill/>
                </a:ln>
                <a:solidFill>
                  <a:srgbClr val="000000"/>
                </a:solidFill>
                <a:effectLst/>
                <a:uLnTx/>
                <a:uFillTx/>
                <a:latin typeface="Century Gothic" panose="020B0502020202020204" pitchFamily="34" charset="0"/>
                <a:ea typeface="Baskerville" panose="02020502070401020303" pitchFamily="18" charset="0"/>
                <a:cs typeface="+mn-cs"/>
              </a:rPr>
              <a:t>FACEBOOK</a:t>
            </a:r>
          </a:p>
        </p:txBody>
      </p:sp>
      <p:sp>
        <p:nvSpPr>
          <p:cNvPr id="36" name="Text Placeholder 9">
            <a:extLst>
              <a:ext uri="{FF2B5EF4-FFF2-40B4-BE49-F238E27FC236}">
                <a16:creationId xmlns:a16="http://schemas.microsoft.com/office/drawing/2014/main" id="{757A6BBB-FA4B-8E45-BDB6-8DE5BAA3ADB8}"/>
              </a:ext>
            </a:extLst>
          </p:cNvPr>
          <p:cNvSpPr txBox="1">
            <a:spLocks/>
          </p:cNvSpPr>
          <p:nvPr/>
        </p:nvSpPr>
        <p:spPr>
          <a:xfrm>
            <a:off x="304800" y="6103666"/>
            <a:ext cx="997604"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FACEBOOK</a:t>
            </a:r>
          </a:p>
        </p:txBody>
      </p:sp>
      <p:sp>
        <p:nvSpPr>
          <p:cNvPr id="21" name="Title 5">
            <a:extLst>
              <a:ext uri="{FF2B5EF4-FFF2-40B4-BE49-F238E27FC236}">
                <a16:creationId xmlns:a16="http://schemas.microsoft.com/office/drawing/2014/main" id="{94EFB083-E61A-3645-A1D6-8A8C6CEF4ACA}"/>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SOCIAL MEDIA</a:t>
            </a:r>
          </a:p>
        </p:txBody>
      </p:sp>
      <p:cxnSp>
        <p:nvCxnSpPr>
          <p:cNvPr id="22" name="Straight Connector 21">
            <a:extLst>
              <a:ext uri="{FF2B5EF4-FFF2-40B4-BE49-F238E27FC236}">
                <a16:creationId xmlns:a16="http://schemas.microsoft.com/office/drawing/2014/main" id="{CF66D67C-6954-EB47-8C69-E6FCE6BC43B2}"/>
              </a:ext>
            </a:extLst>
          </p:cNvPr>
          <p:cNvCxnSpPr>
            <a:cxnSpLocks/>
          </p:cNvCxnSpPr>
          <p:nvPr/>
        </p:nvCxnSpPr>
        <p:spPr>
          <a:xfrm>
            <a:off x="1656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EB7BDAA-7CC9-7A48-90B4-775124C79FFB}"/>
              </a:ext>
            </a:extLst>
          </p:cNvPr>
          <p:cNvCxnSpPr>
            <a:cxnSpLocks/>
          </p:cNvCxnSpPr>
          <p:nvPr/>
        </p:nvCxnSpPr>
        <p:spPr>
          <a:xfrm>
            <a:off x="57600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51C2213-E95D-1544-AF85-2CC4FBCF3FA3}"/>
              </a:ext>
            </a:extLst>
          </p:cNvPr>
          <p:cNvCxnSpPr>
            <a:cxnSpLocks/>
          </p:cNvCxnSpPr>
          <p:nvPr/>
        </p:nvCxnSpPr>
        <p:spPr>
          <a:xfrm>
            <a:off x="367664" y="944890"/>
            <a:ext cx="2805795" cy="0"/>
          </a:xfrm>
          <a:prstGeom prst="line">
            <a:avLst/>
          </a:prstGeom>
          <a:ln w="12700"/>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1BB1BDB4-7E89-474F-8B1B-CE3FB8688554}"/>
              </a:ext>
            </a:extLst>
          </p:cNvPr>
          <p:cNvPicPr>
            <a:picLocks noChangeAspect="1"/>
          </p:cNvPicPr>
          <p:nvPr/>
        </p:nvPicPr>
        <p:blipFill>
          <a:blip r:embed="rId5"/>
          <a:srcRect/>
          <a:stretch/>
        </p:blipFill>
        <p:spPr>
          <a:xfrm>
            <a:off x="6532741" y="452029"/>
            <a:ext cx="2243108" cy="2243108"/>
          </a:xfrm>
          <a:prstGeom prst="rect">
            <a:avLst/>
          </a:prstGeom>
        </p:spPr>
      </p:pic>
      <p:pic>
        <p:nvPicPr>
          <p:cNvPr id="28" name="Picture 8">
            <a:extLst>
              <a:ext uri="{FF2B5EF4-FFF2-40B4-BE49-F238E27FC236}">
                <a16:creationId xmlns:a16="http://schemas.microsoft.com/office/drawing/2014/main" id="{F6CEFCB4-DFB8-9A49-B085-E3EF5027AEE2}"/>
              </a:ext>
            </a:extLst>
          </p:cNvPr>
          <p:cNvPicPr>
            <a:picLocks noChangeAspect="1"/>
          </p:cNvPicPr>
          <p:nvPr/>
        </p:nvPicPr>
        <p:blipFill rotWithShape="1">
          <a:blip r:embed="rId3"/>
          <a:srcRect b="56449"/>
          <a:stretch/>
        </p:blipFill>
        <p:spPr>
          <a:xfrm>
            <a:off x="285161" y="2124042"/>
            <a:ext cx="2522224" cy="1304958"/>
          </a:xfrm>
          <a:prstGeom prst="rect">
            <a:avLst/>
          </a:prstGeom>
        </p:spPr>
      </p:pic>
      <p:pic>
        <p:nvPicPr>
          <p:cNvPr id="27" name="Picture 26">
            <a:extLst>
              <a:ext uri="{FF2B5EF4-FFF2-40B4-BE49-F238E27FC236}">
                <a16:creationId xmlns:a16="http://schemas.microsoft.com/office/drawing/2014/main" id="{8B5C08FB-9BA8-324D-8E7B-E88EA681B2FB}"/>
              </a:ext>
            </a:extLst>
          </p:cNvPr>
          <p:cNvPicPr>
            <a:picLocks noChangeAspect="1"/>
          </p:cNvPicPr>
          <p:nvPr/>
        </p:nvPicPr>
        <p:blipFill>
          <a:blip r:embed="rId5"/>
          <a:srcRect/>
          <a:stretch/>
        </p:blipFill>
        <p:spPr>
          <a:xfrm>
            <a:off x="390937" y="2886626"/>
            <a:ext cx="2315929" cy="2315929"/>
          </a:xfrm>
          <a:prstGeom prst="rect">
            <a:avLst/>
          </a:prstGeom>
        </p:spPr>
      </p:pic>
      <p:pic>
        <p:nvPicPr>
          <p:cNvPr id="4" name="Picture 3">
            <a:extLst>
              <a:ext uri="{FF2B5EF4-FFF2-40B4-BE49-F238E27FC236}">
                <a16:creationId xmlns:a16="http://schemas.microsoft.com/office/drawing/2014/main" id="{E679936D-72B9-EF40-A96A-B5C6203E11BE}"/>
              </a:ext>
            </a:extLst>
          </p:cNvPr>
          <p:cNvPicPr>
            <a:picLocks noChangeAspect="1"/>
          </p:cNvPicPr>
          <p:nvPr/>
        </p:nvPicPr>
        <p:blipFill>
          <a:blip r:embed="rId6"/>
          <a:srcRect/>
          <a:stretch/>
        </p:blipFill>
        <p:spPr>
          <a:xfrm>
            <a:off x="6538543" y="2964712"/>
            <a:ext cx="2255765" cy="1268868"/>
          </a:xfrm>
          <a:prstGeom prst="rect">
            <a:avLst/>
          </a:prstGeom>
        </p:spPr>
      </p:pic>
    </p:spTree>
    <p:extLst>
      <p:ext uri="{BB962C8B-B14F-4D97-AF65-F5344CB8AC3E}">
        <p14:creationId xmlns:p14="http://schemas.microsoft.com/office/powerpoint/2010/main" val="365329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7</a:t>
            </a:fld>
            <a:endParaRPr lang="en-US"/>
          </a:p>
        </p:txBody>
      </p:sp>
      <p:sp>
        <p:nvSpPr>
          <p:cNvPr id="20" name="Title 1">
            <a:extLst>
              <a:ext uri="{FF2B5EF4-FFF2-40B4-BE49-F238E27FC236}">
                <a16:creationId xmlns:a16="http://schemas.microsoft.com/office/drawing/2014/main" id="{8E7C783A-7E99-3E46-A29B-D8F396B51ADE}"/>
              </a:ext>
            </a:extLst>
          </p:cNvPr>
          <p:cNvSpPr txBox="1">
            <a:spLocks/>
          </p:cNvSpPr>
          <p:nvPr/>
        </p:nvSpPr>
        <p:spPr>
          <a:xfrm>
            <a:off x="423023" y="823955"/>
            <a:ext cx="4257675" cy="571501"/>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lvl="0">
              <a:defRPr/>
            </a:pPr>
            <a:r>
              <a:rPr lang="en-US" sz="1500" spc="300" dirty="0">
                <a:solidFill>
                  <a:srgbClr val="3B964A"/>
                </a:solidFill>
                <a:latin typeface="Century Gothic" panose="020B0502020202020204" pitchFamily="34" charset="0"/>
              </a:rPr>
              <a:t>ALT DIGITAL CTA OPTIONS</a:t>
            </a:r>
          </a:p>
        </p:txBody>
      </p:sp>
      <p:cxnSp>
        <p:nvCxnSpPr>
          <p:cNvPr id="21" name="Straight Connector 20">
            <a:extLst>
              <a:ext uri="{FF2B5EF4-FFF2-40B4-BE49-F238E27FC236}">
                <a16:creationId xmlns:a16="http://schemas.microsoft.com/office/drawing/2014/main" id="{3567FBA7-078F-5248-8314-CA1FBE96168D}"/>
              </a:ext>
            </a:extLst>
          </p:cNvPr>
          <p:cNvCxnSpPr>
            <a:cxnSpLocks/>
          </p:cNvCxnSpPr>
          <p:nvPr/>
        </p:nvCxnSpPr>
        <p:spPr>
          <a:xfrm>
            <a:off x="447514" y="1443566"/>
            <a:ext cx="3282043" cy="0"/>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DB8FAAE-71F1-194F-A115-23DEB93C581B}"/>
              </a:ext>
            </a:extLst>
          </p:cNvPr>
          <p:cNvSpPr txBox="1"/>
          <p:nvPr/>
        </p:nvSpPr>
        <p:spPr>
          <a:xfrm>
            <a:off x="423023" y="1515643"/>
            <a:ext cx="4024991" cy="1708160"/>
          </a:xfrm>
          <a:prstGeom prst="rect">
            <a:avLst/>
          </a:prstGeom>
          <a:noFill/>
        </p:spPr>
        <p:txBody>
          <a:bodyPr wrap="square" rtlCol="0" anchor="t">
            <a:spAutoFit/>
          </a:bodyPr>
          <a:lstStyle/>
          <a:p>
            <a:r>
              <a:rPr lang="en-US" sz="1500" b="1" dirty="0">
                <a:latin typeface="Times New Roman"/>
                <a:cs typeface="Times New Roman"/>
              </a:rPr>
              <a:t>CTA Options:</a:t>
            </a:r>
          </a:p>
          <a:p>
            <a:pPr marL="285750" indent="-285750">
              <a:buFont typeface="Arial"/>
              <a:buChar char="•"/>
            </a:pPr>
            <a:r>
              <a:rPr lang="en-US" sz="1500" b="1">
                <a:latin typeface="Times New Roman"/>
                <a:cs typeface="Times New Roman"/>
              </a:rPr>
              <a:t>Learn </a:t>
            </a:r>
            <a:r>
              <a:rPr lang="en-US" sz="1500" b="1" dirty="0">
                <a:latin typeface="Times New Roman"/>
                <a:cs typeface="Times New Roman"/>
              </a:rPr>
              <a:t>More </a:t>
            </a:r>
            <a:r>
              <a:rPr lang="en-US" sz="1500" dirty="0">
                <a:latin typeface="Times New Roman"/>
                <a:cs typeface="Times New Roman"/>
              </a:rPr>
              <a:t>Link to the product page on the retailer's website for product information.</a:t>
            </a:r>
          </a:p>
          <a:p>
            <a:pPr marL="285750" indent="-285750">
              <a:buFont typeface="Arial"/>
              <a:buChar char="•"/>
            </a:pPr>
            <a:r>
              <a:rPr lang="en-US" sz="1500" b="1" dirty="0">
                <a:latin typeface="Times New Roman"/>
                <a:cs typeface="Times New Roman"/>
              </a:rPr>
              <a:t>Shop Now</a:t>
            </a:r>
            <a:r>
              <a:rPr lang="en-US" sz="1500" dirty="0">
                <a:latin typeface="Times New Roman"/>
                <a:cs typeface="Times New Roman"/>
              </a:rPr>
              <a:t> Link to the product page on the retailer's website to add to cart if they have this capability. </a:t>
            </a:r>
            <a:endParaRPr lang="en-US" sz="1500" dirty="0">
              <a:latin typeface="Times New Roman" panose="02020603050405020304" pitchFamily="18" charset="0"/>
              <a:cs typeface="Times New Roman" panose="02020603050405020304" pitchFamily="18" charset="0"/>
            </a:endParaRPr>
          </a:p>
          <a:p>
            <a:pPr marL="285750" indent="-285750">
              <a:buFont typeface="Arial"/>
              <a:buChar char="•"/>
            </a:pPr>
            <a:r>
              <a:rPr lang="en-US" sz="1500" b="1" dirty="0">
                <a:latin typeface="Times New Roman"/>
                <a:cs typeface="Times New Roman"/>
              </a:rPr>
              <a:t>Save Now </a:t>
            </a:r>
            <a:r>
              <a:rPr lang="en-US" sz="1500" dirty="0">
                <a:latin typeface="Times New Roman"/>
                <a:cs typeface="Times New Roman"/>
              </a:rPr>
              <a:t>Link to a coupon or offer.</a:t>
            </a:r>
          </a:p>
        </p:txBody>
      </p:sp>
      <p:sp>
        <p:nvSpPr>
          <p:cNvPr id="23" name="Text Placeholder 9">
            <a:extLst>
              <a:ext uri="{FF2B5EF4-FFF2-40B4-BE49-F238E27FC236}">
                <a16:creationId xmlns:a16="http://schemas.microsoft.com/office/drawing/2014/main" id="{2DA71A0C-DA7A-4842-808A-DEEE45E85339}"/>
              </a:ext>
            </a:extLst>
          </p:cNvPr>
          <p:cNvSpPr txBox="1">
            <a:spLocks/>
          </p:cNvSpPr>
          <p:nvPr/>
        </p:nvSpPr>
        <p:spPr>
          <a:xfrm>
            <a:off x="2322821" y="6216135"/>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LEARN MORE</a:t>
            </a:r>
          </a:p>
        </p:txBody>
      </p:sp>
      <p:pic>
        <p:nvPicPr>
          <p:cNvPr id="24" name="Picture 23">
            <a:extLst>
              <a:ext uri="{FF2B5EF4-FFF2-40B4-BE49-F238E27FC236}">
                <a16:creationId xmlns:a16="http://schemas.microsoft.com/office/drawing/2014/main" id="{0B399212-25A3-5C40-BF8D-A65F38B02890}"/>
              </a:ext>
            </a:extLst>
          </p:cNvPr>
          <p:cNvPicPr>
            <a:picLocks noChangeAspect="1"/>
          </p:cNvPicPr>
          <p:nvPr/>
        </p:nvPicPr>
        <p:blipFill>
          <a:blip r:embed="rId2"/>
          <a:srcRect/>
          <a:stretch/>
        </p:blipFill>
        <p:spPr>
          <a:xfrm>
            <a:off x="444572" y="3916598"/>
            <a:ext cx="2723430" cy="2269525"/>
          </a:xfrm>
          <a:prstGeom prst="rect">
            <a:avLst/>
          </a:prstGeom>
        </p:spPr>
      </p:pic>
      <p:sp>
        <p:nvSpPr>
          <p:cNvPr id="25" name="Text Placeholder 9">
            <a:extLst>
              <a:ext uri="{FF2B5EF4-FFF2-40B4-BE49-F238E27FC236}">
                <a16:creationId xmlns:a16="http://schemas.microsoft.com/office/drawing/2014/main" id="{571EBAA1-8B47-B144-8996-EBEE627DAAEF}"/>
              </a:ext>
            </a:extLst>
          </p:cNvPr>
          <p:cNvSpPr txBox="1">
            <a:spLocks/>
          </p:cNvSpPr>
          <p:nvPr/>
        </p:nvSpPr>
        <p:spPr>
          <a:xfrm>
            <a:off x="5133754" y="6216135"/>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Century Gothic" panose="020B0502020202020204" pitchFamily="34" charset="0"/>
              </a:rPr>
              <a:t>300 x 250</a:t>
            </a:r>
            <a:br>
              <a:rPr lang="en-US">
                <a:latin typeface="Century Gothic" panose="020B0502020202020204" pitchFamily="34" charset="0"/>
              </a:rPr>
            </a:br>
            <a:r>
              <a:rPr lang="en-US">
                <a:latin typeface="Century Gothic" panose="020B0502020202020204" pitchFamily="34" charset="0"/>
              </a:rPr>
              <a:t>SAVE NOW</a:t>
            </a:r>
          </a:p>
        </p:txBody>
      </p:sp>
      <p:pic>
        <p:nvPicPr>
          <p:cNvPr id="26" name="Picture 25">
            <a:extLst>
              <a:ext uri="{FF2B5EF4-FFF2-40B4-BE49-F238E27FC236}">
                <a16:creationId xmlns:a16="http://schemas.microsoft.com/office/drawing/2014/main" id="{EC03C6A3-2386-4745-9B3F-CB3F08725B05}"/>
              </a:ext>
            </a:extLst>
          </p:cNvPr>
          <p:cNvPicPr>
            <a:picLocks noChangeAspect="1"/>
          </p:cNvPicPr>
          <p:nvPr/>
        </p:nvPicPr>
        <p:blipFill>
          <a:blip r:embed="rId3"/>
          <a:srcRect/>
          <a:stretch/>
        </p:blipFill>
        <p:spPr>
          <a:xfrm>
            <a:off x="3255505" y="3916598"/>
            <a:ext cx="2723430" cy="2269525"/>
          </a:xfrm>
          <a:prstGeom prst="rect">
            <a:avLst/>
          </a:prstGeom>
        </p:spPr>
      </p:pic>
      <p:sp>
        <p:nvSpPr>
          <p:cNvPr id="27" name="Text Placeholder 9">
            <a:extLst>
              <a:ext uri="{FF2B5EF4-FFF2-40B4-BE49-F238E27FC236}">
                <a16:creationId xmlns:a16="http://schemas.microsoft.com/office/drawing/2014/main" id="{5E00C01E-3A44-E345-8A3E-8CE4E46D7FF9}"/>
              </a:ext>
            </a:extLst>
          </p:cNvPr>
          <p:cNvSpPr txBox="1">
            <a:spLocks/>
          </p:cNvSpPr>
          <p:nvPr/>
        </p:nvSpPr>
        <p:spPr>
          <a:xfrm>
            <a:off x="7944687" y="6216135"/>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SHOP NOW</a:t>
            </a:r>
          </a:p>
        </p:txBody>
      </p:sp>
      <p:pic>
        <p:nvPicPr>
          <p:cNvPr id="28" name="Picture 27">
            <a:extLst>
              <a:ext uri="{FF2B5EF4-FFF2-40B4-BE49-F238E27FC236}">
                <a16:creationId xmlns:a16="http://schemas.microsoft.com/office/drawing/2014/main" id="{ECEBEDC0-626B-154C-B9EF-DA0BB8DC0D34}"/>
              </a:ext>
            </a:extLst>
          </p:cNvPr>
          <p:cNvPicPr>
            <a:picLocks noChangeAspect="1"/>
          </p:cNvPicPr>
          <p:nvPr/>
        </p:nvPicPr>
        <p:blipFill>
          <a:blip r:embed="rId4"/>
          <a:srcRect/>
          <a:stretch/>
        </p:blipFill>
        <p:spPr>
          <a:xfrm>
            <a:off x="6066438" y="3916598"/>
            <a:ext cx="2723430" cy="2269525"/>
          </a:xfrm>
          <a:prstGeom prst="rect">
            <a:avLst/>
          </a:prstGeom>
        </p:spPr>
      </p:pic>
      <p:sp>
        <p:nvSpPr>
          <p:cNvPr id="14" name="Title 1">
            <a:extLst>
              <a:ext uri="{FF2B5EF4-FFF2-40B4-BE49-F238E27FC236}">
                <a16:creationId xmlns:a16="http://schemas.microsoft.com/office/drawing/2014/main" id="{082B2291-AD7C-9640-AA2B-8E0FDA02E395}"/>
              </a:ext>
            </a:extLst>
          </p:cNvPr>
          <p:cNvSpPr txBox="1">
            <a:spLocks/>
          </p:cNvSpPr>
          <p:nvPr/>
        </p:nvSpPr>
        <p:spPr>
          <a:xfrm>
            <a:off x="5019699" y="821372"/>
            <a:ext cx="4257675" cy="571501"/>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lvl="0">
              <a:defRPr/>
            </a:pPr>
            <a:r>
              <a:rPr lang="en-US" sz="1500" spc="300" dirty="0">
                <a:solidFill>
                  <a:srgbClr val="3B964A"/>
                </a:solidFill>
                <a:latin typeface="Century Gothic" panose="020B0502020202020204" pitchFamily="34" charset="0"/>
              </a:rPr>
              <a:t>ALT COPY OPTIONS</a:t>
            </a:r>
          </a:p>
        </p:txBody>
      </p:sp>
      <p:cxnSp>
        <p:nvCxnSpPr>
          <p:cNvPr id="15" name="Straight Connector 14">
            <a:extLst>
              <a:ext uri="{FF2B5EF4-FFF2-40B4-BE49-F238E27FC236}">
                <a16:creationId xmlns:a16="http://schemas.microsoft.com/office/drawing/2014/main" id="{8D9DD5E5-AC82-374F-9043-6E72DE5004A2}"/>
              </a:ext>
            </a:extLst>
          </p:cNvPr>
          <p:cNvCxnSpPr>
            <a:cxnSpLocks/>
          </p:cNvCxnSpPr>
          <p:nvPr/>
        </p:nvCxnSpPr>
        <p:spPr>
          <a:xfrm>
            <a:off x="5044190" y="1440983"/>
            <a:ext cx="3282043"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2F1534E-19DF-774A-A35C-B56DCE834681}"/>
              </a:ext>
            </a:extLst>
          </p:cNvPr>
          <p:cNvSpPr txBox="1"/>
          <p:nvPr/>
        </p:nvSpPr>
        <p:spPr>
          <a:xfrm>
            <a:off x="5019699" y="1515643"/>
            <a:ext cx="3922701" cy="784830"/>
          </a:xfrm>
          <a:prstGeom prst="rect">
            <a:avLst/>
          </a:prstGeom>
          <a:noFill/>
        </p:spPr>
        <p:txBody>
          <a:bodyPr wrap="square" rtlCol="0" anchor="t">
            <a:spAutoFit/>
          </a:bodyPr>
          <a:lstStyle/>
          <a:p>
            <a:r>
              <a:rPr lang="en-US" sz="1500" b="1" dirty="0">
                <a:latin typeface="Times New Roman"/>
                <a:cs typeface="Times New Roman"/>
              </a:rPr>
              <a:t>Alt headline options for Circulars, Banners, and Social Creative:</a:t>
            </a:r>
          </a:p>
          <a:p>
            <a:pPr marL="285743" indent="-285743">
              <a:buFont typeface="Arial"/>
              <a:buChar char="•"/>
            </a:pPr>
            <a:r>
              <a:rPr lang="en-US" sz="1500" dirty="0">
                <a:latin typeface="Times New Roman"/>
                <a:cs typeface="Times New Roman"/>
              </a:rPr>
              <a:t>“</a:t>
            </a:r>
            <a:r>
              <a:rPr lang="en-US" sz="1500" dirty="0">
                <a:latin typeface="Times New Roman" panose="02020603050405020304" pitchFamily="18" charset="0"/>
                <a:cs typeface="Times New Roman" panose="02020603050405020304" pitchFamily="18" charset="0"/>
              </a:rPr>
              <a:t>Keep a masterpiece within reach.”</a:t>
            </a:r>
          </a:p>
        </p:txBody>
      </p:sp>
      <p:sp>
        <p:nvSpPr>
          <p:cNvPr id="17" name="Title 5">
            <a:extLst>
              <a:ext uri="{FF2B5EF4-FFF2-40B4-BE49-F238E27FC236}">
                <a16:creationId xmlns:a16="http://schemas.microsoft.com/office/drawing/2014/main" id="{24D2AAD2-5311-1E46-8A12-5DB01EF2235E}"/>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DIGITAL COPY and CTA OPTIONS</a:t>
            </a:r>
          </a:p>
        </p:txBody>
      </p:sp>
      <p:cxnSp>
        <p:nvCxnSpPr>
          <p:cNvPr id="18" name="Straight Connector 17">
            <a:extLst>
              <a:ext uri="{FF2B5EF4-FFF2-40B4-BE49-F238E27FC236}">
                <a16:creationId xmlns:a16="http://schemas.microsoft.com/office/drawing/2014/main" id="{E83400A3-42A8-7542-A1BC-EA5D1093D342}"/>
              </a:ext>
            </a:extLst>
          </p:cNvPr>
          <p:cNvCxnSpPr>
            <a:cxnSpLocks/>
          </p:cNvCxnSpPr>
          <p:nvPr/>
        </p:nvCxnSpPr>
        <p:spPr>
          <a:xfrm>
            <a:off x="165600" y="363292"/>
            <a:ext cx="18288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7D09F6D-C458-5048-96AF-2954F8AB961C}"/>
              </a:ext>
            </a:extLst>
          </p:cNvPr>
          <p:cNvCxnSpPr>
            <a:cxnSpLocks/>
          </p:cNvCxnSpPr>
          <p:nvPr/>
        </p:nvCxnSpPr>
        <p:spPr>
          <a:xfrm>
            <a:off x="7135200" y="363292"/>
            <a:ext cx="18072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8776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50CB32DC5DC42B8B91E1AF4BA9755" ma:contentTypeVersion="20" ma:contentTypeDescription="Create a new document." ma:contentTypeScope="" ma:versionID="f64716c64252541a3cd361e559bd871c">
  <xsd:schema xmlns:xsd="http://www.w3.org/2001/XMLSchema" xmlns:xs="http://www.w3.org/2001/XMLSchema" xmlns:p="http://schemas.microsoft.com/office/2006/metadata/properties" xmlns:ns2="9024903b-9b12-4bc4-984c-b8b2ca408b41" xmlns:ns3="5f69cc24-1ef4-4f77-a094-0c1d23b535e0" targetNamespace="http://schemas.microsoft.com/office/2006/metadata/properties" ma:root="true" ma:fieldsID="4467775ae010e65db3632ce83170710f" ns2:_="" ns3:_="">
    <xsd:import namespace="9024903b-9b12-4bc4-984c-b8b2ca408b41"/>
    <xsd:import namespace="5f69cc24-1ef4-4f77-a094-0c1d23b535e0"/>
    <xsd:element name="properties">
      <xsd:complexType>
        <xsd:sequence>
          <xsd:element name="documentManagement">
            <xsd:complexType>
              <xsd:all>
                <xsd:element ref="ns2:Upshot_x0020_Document_x0020_Type" minOccurs="0"/>
                <xsd:element ref="ns2:Job_x0020_Number" minOccurs="0"/>
                <xsd:element ref="ns2:Upshot_x0020_Department" minOccurs="0"/>
                <xsd:element ref="ns3:MediaServiceMetadata" minOccurs="0"/>
                <xsd:element ref="ns3:MediaServiceFastMetadata" minOccurs="0"/>
                <xsd:element ref="ns3:Job_x0020_Number_x003a_Job_x0020_Description" minOccurs="0"/>
                <xsd:element ref="ns3:Job_x0020_Number_x003a_Client"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4903b-9b12-4bc4-984c-b8b2ca408b41" elementFormDefault="qualified">
    <xsd:import namespace="http://schemas.microsoft.com/office/2006/documentManagement/types"/>
    <xsd:import namespace="http://schemas.microsoft.com/office/infopath/2007/PartnerControls"/>
    <xsd:element name="Upshot_x0020_Document_x0020_Type" ma:index="2" nillable="true" ma:displayName="Upshot Document Type" ma:list="{7726186a-3199-4e7a-8822-d07f2d0c4d80}" ma:internalName="Upshot_x0020_Document_x0020_Type" ma:showField="Title" ma:web="9024903b-9b12-4bc4-984c-b8b2ca408b41">
      <xsd:simpleType>
        <xsd:restriction base="dms:Lookup"/>
      </xsd:simpleType>
    </xsd:element>
    <xsd:element name="Job_x0020_Number" ma:index="3" nillable="true" ma:displayName="Job Number" ma:list="{dfd5c535-38f1-4c60-ba59-faf9daa5fd97}" ma:internalName="Job_x0020_Number" ma:readOnly="false" ma:showField="Title" ma:web="9024903b-9b12-4bc4-984c-b8b2ca408b41">
      <xsd:simpleType>
        <xsd:restriction base="dms:Lookup"/>
      </xsd:simpleType>
    </xsd:element>
    <xsd:element name="Upshot_x0020_Department" ma:index="4" nillable="true" ma:displayName="Upshot Department" ma:list="{63a83ff0-edd0-4f65-8b98-f83399290455}" ma:internalName="Upshot_x0020_Department" ma:showField="Title" ma:web="9024903b-9b12-4bc4-984c-b8b2ca408b41">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f69cc24-1ef4-4f77-a094-0c1d23b53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Job_x0020_Number_x003a_Job_x0020_Description" ma:index="10" nillable="true" ma:displayName="Job Description" ma:list="{dfd5c535-38f1-4c60-ba59-faf9daa5fd97}" ma:internalName="Job_x0020_Number_x003a_Job_x0020_Description" ma:readOnly="true" ma:showField="Job_x0020_Description" ma:web="9024903b-9b12-4bc4-984c-b8b2ca408b41">
      <xsd:simpleType>
        <xsd:restriction base="dms:Lookup"/>
      </xsd:simpleType>
    </xsd:element>
    <xsd:element name="Job_x0020_Number_x003a_Client" ma:index="11" nillable="true" ma:displayName="Client" ma:list="{dfd5c535-38f1-4c60-ba59-faf9daa5fd97}" ma:internalName="Job_x0020_Number_x003a_Client" ma:readOnly="true" ma:showField="Client" ma:web="9024903b-9b12-4bc4-984c-b8b2ca408b41">
      <xsd:simpleType>
        <xsd:restriction base="dms:Lookup"/>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pshot_x0020_Department xmlns="9024903b-9b12-4bc4-984c-b8b2ca408b41" xsi:nil="true"/>
    <Upshot_x0020_Document_x0020_Type xmlns="9024903b-9b12-4bc4-984c-b8b2ca408b41" xsi:nil="true"/>
    <Job_x0020_Number xmlns="9024903b-9b12-4bc4-984c-b8b2ca408b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E0F95-6D3E-45A2-8ED3-EBBAA63E2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4903b-9b12-4bc4-984c-b8b2ca408b41"/>
    <ds:schemaRef ds:uri="5f69cc24-1ef4-4f77-a094-0c1d23b53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6F8EA9-32D8-4417-8527-CA47F02FB6D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2b1c85-42af-4c10-aa63-b09def28789c"/>
    <ds:schemaRef ds:uri="http://www.w3.org/XML/1998/namespace"/>
    <ds:schemaRef ds:uri="http://purl.org/dc/dcmitype/"/>
    <ds:schemaRef ds:uri="9024903b-9b12-4bc4-984c-b8b2ca408b41"/>
  </ds:schemaRefs>
</ds:datastoreItem>
</file>

<file path=customXml/itemProps3.xml><?xml version="1.0" encoding="utf-8"?>
<ds:datastoreItem xmlns:ds="http://schemas.openxmlformats.org/officeDocument/2006/customXml" ds:itemID="{9DDD0F82-26E2-4AAE-9B7E-159134F21C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1462</TotalTime>
  <Words>631</Words>
  <Application>Microsoft Macintosh PowerPoint</Application>
  <PresentationFormat>On-screen Show (4:3)</PresentationFormat>
  <Paragraphs>84</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Adobe Caslon Pro Bold</vt: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Schwan Food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Helmke</dc:creator>
  <cp:lastModifiedBy>Tanya Larson</cp:lastModifiedBy>
  <cp:revision>100</cp:revision>
  <dcterms:created xsi:type="dcterms:W3CDTF">2018-04-14T17:11:24Z</dcterms:created>
  <dcterms:modified xsi:type="dcterms:W3CDTF">2021-11-09T18:10:14Z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0x010100E9050CB32DC5DC42B8B91E1AF4BA9755</vt:lpwstr>
  </property>
  <property fmtid="{D5CDD505-2E9C-101B-9397-08002B2CF9AE}" pid="3" name="MSIP_Label_d0e967e1-adad-4973-b6e4-ad5a3b83c806_Enabled">
    <vt:lpwstr>true</vt:lpwstr>
  </property>
  <property fmtid="{D5CDD505-2E9C-101B-9397-08002B2CF9AE}" pid="4" name="MSIP_Label_d0e967e1-adad-4973-b6e4-ad5a3b83c806_SetDate">
    <vt:lpwstr>2021-10-22T14:30:41Z</vt:lpwstr>
  </property>
  <property fmtid="{D5CDD505-2E9C-101B-9397-08002B2CF9AE}" pid="5" name="MSIP_Label_d0e967e1-adad-4973-b6e4-ad5a3b83c806_Method">
    <vt:lpwstr>Privileged</vt:lpwstr>
  </property>
  <property fmtid="{D5CDD505-2E9C-101B-9397-08002B2CF9AE}" pid="6" name="MSIP_Label_d0e967e1-adad-4973-b6e4-ad5a3b83c806_Name">
    <vt:lpwstr>Public SubLabel 06</vt:lpwstr>
  </property>
  <property fmtid="{D5CDD505-2E9C-101B-9397-08002B2CF9AE}" pid="7" name="MSIP_Label_d0e967e1-adad-4973-b6e4-ad5a3b83c806_SiteId">
    <vt:lpwstr>0884da07-6823-4c0a-a30d-fbd44ca07a22</vt:lpwstr>
  </property>
  <property fmtid="{D5CDD505-2E9C-101B-9397-08002B2CF9AE}" pid="8" name="MSIP_Label_d0e967e1-adad-4973-b6e4-ad5a3b83c806_ActionId">
    <vt:lpwstr>38e7a2d1-2404-46d5-bbd8-7cac37c08ca0</vt:lpwstr>
  </property>
  <property fmtid="{D5CDD505-2E9C-101B-9397-08002B2CF9AE}" pid="9" name="MSIP_Label_d0e967e1-adad-4973-b6e4-ad5a3b83c806_ContentBits">
    <vt:lpwstr>0</vt:lpwstr>
  </property>
</Properties>
</file>