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1"/>
  </p:notesMasterIdLst>
  <p:handoutMasterIdLst>
    <p:handoutMasterId r:id="rId12"/>
  </p:handoutMasterIdLst>
  <p:sldIdLst>
    <p:sldId id="261" r:id="rId5"/>
    <p:sldId id="262" r:id="rId6"/>
    <p:sldId id="279" r:id="rId7"/>
    <p:sldId id="259" r:id="rId8"/>
    <p:sldId id="267" r:id="rId9"/>
    <p:sldId id="26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a Thompson" initials="AT" lastIdx="2" clrIdx="0">
    <p:extLst>
      <p:ext uri="{19B8F6BF-5375-455C-9EA6-DF929625EA0E}">
        <p15:presenceInfo xmlns:p15="http://schemas.microsoft.com/office/powerpoint/2012/main" userId="S::anna.thompson@schwans.com::ec398d12-134a-4b5d-810d-ae44fac7248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1C24"/>
    <a:srgbClr val="E2211C"/>
    <a:srgbClr val="F78E1E"/>
    <a:srgbClr val="E46C0A"/>
    <a:srgbClr val="F18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31"/>
    <p:restoredTop sz="94726"/>
  </p:normalViewPr>
  <p:slideViewPr>
    <p:cSldViewPr snapToGrid="0">
      <p:cViewPr varScale="1">
        <p:scale>
          <a:sx n="164" d="100"/>
          <a:sy n="164" d="100"/>
        </p:scale>
        <p:origin x="56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9781BD2-409E-4E22-8AD3-A5E6D78537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90D3C4-D500-471E-BBE8-67F7F960B8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871B7-B20C-4D3B-8175-1DE67D559A6E}" type="datetimeFigureOut">
              <a:rPr lang="en-US" smtClean="0"/>
              <a:t>5/12/22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D3E3C0-BC7E-4437-9BF0-CCECD7067E2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D5134B-9753-42B1-A817-A18B76444C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76C1DF-E761-4AEB-85B3-06CCC70F4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0622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A80BDF-F109-4B2D-B21B-32AB5EFAA62C}" type="datetimeFigureOut">
              <a:rPr lang="en-US" smtClean="0"/>
              <a:t>5/12/22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EC1B63-E34C-4802-B8F7-46F3A58CB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547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EC1B63-E34C-4802-B8F7-46F3A58CB91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530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E8396C05-1A20-41DE-A508-75D7D31C21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108712"/>
            <a:ext cx="12191999" cy="902363"/>
          </a:xfrm>
        </p:spPr>
        <p:txBody>
          <a:bodyPr vert="horz" lIns="91440" tIns="45720" rIns="91440" bIns="45720" rtlCol="0" anchor="b">
            <a:normAutofit/>
          </a:bodyPr>
          <a:lstStyle>
            <a:lvl1pPr algn="ctr">
              <a:defRPr lang="en-US" sz="4200" b="1" i="0" cap="all" baseline="0" dirty="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092687"/>
            <a:ext cx="12192000" cy="655983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tx1"/>
                </a:solidFill>
                <a:latin typeface="+mn-lt"/>
                <a:cs typeface="Arial Narrow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51776C75-7E97-AB4D-977B-D98E3CB8F09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4049" y="262569"/>
            <a:ext cx="8182901" cy="492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476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5057" y="6356350"/>
            <a:ext cx="2871846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42CD8E43-6804-4BC8-AD2F-41560116AEF4}" type="datetimeFigureOut">
              <a:rPr lang="en-US" smtClean="0"/>
              <a:pPr/>
              <a:t>5/12/22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D7FDFC78-AE4A-48E7-BB68-F901E8042B0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CFE2A1FC-C4DF-5C49-887B-E7A6F8471D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0B812379-7C51-3347-A9C3-CBA703CC859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799" y="2337821"/>
            <a:ext cx="3629358" cy="218235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231C154-9A63-CF42-84C4-81DBC55007D1}"/>
              </a:ext>
            </a:extLst>
          </p:cNvPr>
          <p:cNvSpPr/>
          <p:nvPr userDrawn="1"/>
        </p:nvSpPr>
        <p:spPr>
          <a:xfrm>
            <a:off x="4818955" y="0"/>
            <a:ext cx="737304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A543AE0-3E85-BD4E-BA10-F9DBA319761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18955" y="1850451"/>
            <a:ext cx="7373044" cy="1575317"/>
          </a:xfrm>
        </p:spPr>
        <p:txBody>
          <a:bodyPr vert="horz" lIns="91440" tIns="45720" rIns="91440" bIns="45720" rtlCol="0" anchor="b">
            <a:normAutofit/>
          </a:bodyPr>
          <a:lstStyle>
            <a:lvl1pPr algn="ctr">
              <a:defRPr lang="en-US" sz="4200" b="1" i="0" cap="all" baseline="0" dirty="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Section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91D2E0F-2478-BD4F-8C6A-8212A7B98AE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18954" y="4161527"/>
            <a:ext cx="7373046" cy="655983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tx1"/>
                </a:solidFill>
                <a:latin typeface="+mn-lt"/>
                <a:cs typeface="Arial Narrow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Section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81779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D7FDFC78-AE4A-48E7-BB68-F901E8042B0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CFE2A1FC-C4DF-5C49-887B-E7A6F8471D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73044" y="0"/>
            <a:ext cx="4818955" cy="6858001"/>
          </a:xfrm>
          <a:prstGeom prst="rect">
            <a:avLst/>
          </a:prstGeom>
        </p:spPr>
      </p:pic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0B812379-7C51-3347-A9C3-CBA703CC859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7843" y="2337821"/>
            <a:ext cx="3629358" cy="218235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A543AE0-3E85-BD4E-BA10-F9DBA319761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" y="0"/>
            <a:ext cx="7373044" cy="1343891"/>
          </a:xfr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4200" b="1" i="0" cap="all" baseline="0" dirty="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Section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91D2E0F-2478-BD4F-8C6A-8212A7B98AE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1579419"/>
            <a:ext cx="7373046" cy="13438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 b="0" i="0">
                <a:solidFill>
                  <a:schemeClr val="accent1"/>
                </a:solidFill>
                <a:latin typeface="+mn-lt"/>
                <a:cs typeface="Arial Narrow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Section subtitle style</a:t>
            </a:r>
          </a:p>
        </p:txBody>
      </p:sp>
      <p:pic>
        <p:nvPicPr>
          <p:cNvPr id="9" name="Picture 8" descr="A pizza with pepperoni and cheese&#10;&#10;Description automatically generated with low confidence">
            <a:extLst>
              <a:ext uri="{FF2B5EF4-FFF2-40B4-BE49-F238E27FC236}">
                <a16:creationId xmlns:a16="http://schemas.microsoft.com/office/drawing/2014/main" id="{0F5CBDFD-DAF8-4815-8DBF-30A0A5B60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43756" y="2306785"/>
            <a:ext cx="3823853" cy="527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593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2E48A006-6817-4623-B435-0897BE3D3C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704" y="1827297"/>
            <a:ext cx="3864227" cy="538576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D7FDFC78-AE4A-48E7-BB68-F901E8042B0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CFE2A1FC-C4DF-5C49-887B-E7A6F8471D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73044" y="0"/>
            <a:ext cx="4818955" cy="6858001"/>
          </a:xfrm>
          <a:prstGeom prst="rect">
            <a:avLst/>
          </a:prstGeom>
        </p:spPr>
      </p:pic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0B812379-7C51-3347-A9C3-CBA703CC859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7843" y="2337821"/>
            <a:ext cx="3629358" cy="218235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A543AE0-3E85-BD4E-BA10-F9DBA319761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" y="0"/>
            <a:ext cx="7373044" cy="1343891"/>
          </a:xfr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4200" b="1" i="0" cap="all" baseline="0" dirty="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Section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91D2E0F-2478-BD4F-8C6A-8212A7B98AE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08818" y="1579418"/>
            <a:ext cx="3864227" cy="477693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 b="0" i="0">
                <a:solidFill>
                  <a:schemeClr val="accent1"/>
                </a:solidFill>
                <a:latin typeface="+mn-lt"/>
                <a:cs typeface="Arial Narrow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Section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55602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sz="3600" b="1" i="0" cap="all" baseline="0" dirty="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2CD8E43-6804-4BC8-AD2F-41560116AEF4}" type="datetimeFigureOut">
              <a:rPr lang="en-US" smtClean="0"/>
              <a:pPr/>
              <a:t>5/12/22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  <a:latin typeface="+mn-lt"/>
              </a:defRPr>
            </a:lvl1pPr>
          </a:lstStyle>
          <a:p>
            <a:fld id="{D7FDFC78-AE4A-48E7-BB68-F901E8042B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24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sz="3600" b="1" i="0" cap="all" baseline="0" dirty="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45058" y="1475117"/>
            <a:ext cx="6568360" cy="4701846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2CD8E43-6804-4BC8-AD2F-41560116AEF4}" type="datetimeFigureOut">
              <a:rPr lang="en-US" smtClean="0"/>
              <a:pPr/>
              <a:t>5/12/22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  <a:latin typeface="+mn-lt"/>
              </a:defRPr>
            </a:lvl1pPr>
          </a:lstStyle>
          <a:p>
            <a:fld id="{D7FDFC78-AE4A-48E7-BB68-F901E8042B0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pizza with pepperoni and cheese&#10;&#10;Description automatically generated with low confidence">
            <a:extLst>
              <a:ext uri="{FF2B5EF4-FFF2-40B4-BE49-F238E27FC236}">
                <a16:creationId xmlns:a16="http://schemas.microsoft.com/office/drawing/2014/main" id="{22D20FDB-CB64-44D9-A138-9273C8CA87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>
            <a:off x="7640783" y="2306785"/>
            <a:ext cx="3823853" cy="527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166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sz="3600" b="1" i="0" cap="all" baseline="0" dirty="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701636" y="1475117"/>
            <a:ext cx="9151058" cy="4701846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2CD8E43-6804-4BC8-AD2F-41560116AEF4}" type="datetimeFigureOut">
              <a:rPr lang="en-US" smtClean="0"/>
              <a:pPr/>
              <a:t>5/12/22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  <a:latin typeface="+mn-lt"/>
              </a:defRPr>
            </a:lvl1pPr>
          </a:lstStyle>
          <a:p>
            <a:fld id="{D7FDFC78-AE4A-48E7-BB68-F901E8042B0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BBF8CAEA-7EF4-4278-BD38-6B25979516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446" y="2913132"/>
            <a:ext cx="2413784" cy="3364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627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sz="3600" b="1" i="0" cap="all" baseline="0" dirty="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701636" y="1475117"/>
            <a:ext cx="9151058" cy="4701846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2CD8E43-6804-4BC8-AD2F-41560116AEF4}" type="datetimeFigureOut">
              <a:rPr lang="en-US" smtClean="0"/>
              <a:pPr/>
              <a:t>5/12/22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  <a:latin typeface="+mn-lt"/>
              </a:defRPr>
            </a:lvl1pPr>
          </a:lstStyle>
          <a:p>
            <a:fld id="{D7FDFC78-AE4A-48E7-BB68-F901E8042B0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DBFB52-E38B-4247-B299-2CD70E620F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0833" y="3042605"/>
            <a:ext cx="2593993" cy="323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354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cap="all" baseline="0" dirty="0"/>
            </a:lvl1pPr>
          </a:lstStyle>
          <a:p>
            <a:pPr lvl="0"/>
            <a:r>
              <a:rPr lang="en-US"/>
              <a:t>Click to edit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45057" y="1414732"/>
            <a:ext cx="5674743" cy="476223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199" y="1414732"/>
            <a:ext cx="5674743" cy="476223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2CD8E43-6804-4BC8-AD2F-41560116AEF4}" type="datetimeFigureOut">
              <a:rPr lang="en-US" smtClean="0"/>
              <a:pPr/>
              <a:t>5/12/22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D7FDFC78-AE4A-48E7-BB68-F901E8042B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490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8E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D1B59AA-35B7-C542-B903-B532C9583C73}"/>
              </a:ext>
            </a:extLst>
          </p:cNvPr>
          <p:cNvSpPr/>
          <p:nvPr userDrawn="1"/>
        </p:nvSpPr>
        <p:spPr>
          <a:xfrm>
            <a:off x="0" y="1371600"/>
            <a:ext cx="12192000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C35DBC9A-6310-9E47-8A91-9575B6845834}"/>
              </a:ext>
            </a:extLst>
          </p:cNvPr>
          <p:cNvSpPr/>
          <p:nvPr userDrawn="1"/>
        </p:nvSpPr>
        <p:spPr>
          <a:xfrm>
            <a:off x="0" y="6356350"/>
            <a:ext cx="12192000" cy="50165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5058" y="136525"/>
            <a:ext cx="9513318" cy="11312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057" y="1475117"/>
            <a:ext cx="11507637" cy="47018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5057" y="6356350"/>
            <a:ext cx="28718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2CD8E43-6804-4BC8-AD2F-41560116AEF4}" type="datetimeFigureOut">
              <a:rPr lang="en-US" smtClean="0"/>
              <a:pPr/>
              <a:t>5/12/22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0702" y="6356350"/>
            <a:ext cx="30019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  <a:latin typeface="+mn-lt"/>
              </a:defRPr>
            </a:lvl1pPr>
          </a:lstStyle>
          <a:p>
            <a:fld id="{D7FDFC78-AE4A-48E7-BB68-F901E8042B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E8A15A64-D4C3-6746-993E-4866E4721708}"/>
              </a:ext>
            </a:extLst>
          </p:cNvPr>
          <p:cNvSpPr/>
          <p:nvPr userDrawn="1"/>
        </p:nvSpPr>
        <p:spPr>
          <a:xfrm flipH="1">
            <a:off x="0" y="1019596"/>
            <a:ext cx="12192000" cy="351662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BF267D-7EC9-4A80-9797-1E3189F28AE0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84816" y="136525"/>
            <a:ext cx="1881261" cy="113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981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72" r:id="rId3"/>
    <p:sldLayoutId id="2147483673" r:id="rId4"/>
    <p:sldLayoutId id="2147483662" r:id="rId5"/>
    <p:sldLayoutId id="2147483669" r:id="rId6"/>
    <p:sldLayoutId id="2147483670" r:id="rId7"/>
    <p:sldLayoutId id="2147483671" r:id="rId8"/>
    <p:sldLayoutId id="2147483664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700" b="1" kern="1200">
          <a:solidFill>
            <a:schemeClr val="tx1"/>
          </a:solidFill>
          <a:latin typeface="+mn-lt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Roboto Condensed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Roboto Condensed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Roboto Condensed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Roboto Condensed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Roboto Condensed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hyperlink" Target="mailto:Christa.Bundt@schwans.com" TargetMode="External"/><Relationship Id="rId4" Type="http://schemas.openxmlformats.org/officeDocument/2006/relationships/hyperlink" Target="https://www.schwansmarketingkits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375AE-D749-4DAF-A1D2-20B5D52B50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8955" y="2535947"/>
            <a:ext cx="7373044" cy="846022"/>
          </a:xfrm>
        </p:spPr>
        <p:txBody>
          <a:bodyPr>
            <a:normAutofit fontScale="90000"/>
          </a:bodyPr>
          <a:lstStyle/>
          <a:p>
            <a:r>
              <a:rPr lang="en-US" dirty="0"/>
              <a:t>Tony’s </a:t>
            </a:r>
            <a:br>
              <a:rPr lang="en-US" dirty="0"/>
            </a:br>
            <a:r>
              <a:rPr lang="en-US" dirty="0"/>
              <a:t>Marketing Kit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6822F8-7E02-4DED-9BB7-3FF61805F6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18954" y="3766321"/>
            <a:ext cx="7373046" cy="3474720"/>
          </a:xfrm>
        </p:spPr>
        <p:txBody>
          <a:bodyPr/>
          <a:lstStyle/>
          <a:p>
            <a:r>
              <a:rPr lang="en-US" dirty="0"/>
              <a:t>New Look.  Same Yummy Taste.</a:t>
            </a:r>
          </a:p>
          <a:p>
            <a:r>
              <a:rPr lang="en-US" sz="2000" dirty="0"/>
              <a:t>March 1</a:t>
            </a:r>
            <a:r>
              <a:rPr lang="en-US" sz="2000" baseline="30000" dirty="0"/>
              <a:t>st</a:t>
            </a:r>
            <a:r>
              <a:rPr lang="en-US" sz="2000" dirty="0"/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2019373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8E41A8-EDF2-4620-B6BC-6D3D3CDF5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Marketing kit guidelines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EEC751-9327-4DF4-A309-74BC6AC41AE7}"/>
              </a:ext>
            </a:extLst>
          </p:cNvPr>
          <p:cNvSpPr txBox="1"/>
          <p:nvPr/>
        </p:nvSpPr>
        <p:spPr>
          <a:xfrm>
            <a:off x="3207071" y="1720106"/>
            <a:ext cx="8236245" cy="45243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200" dirty="0">
                <a:solidFill>
                  <a:prstClr val="black"/>
                </a:solidFill>
                <a:ea typeface="Baskerville" panose="02020502070401020303" pitchFamily="18" charset="0"/>
                <a:cs typeface="Times New Roman"/>
              </a:rPr>
              <a:t>Leverage the assets within this marketing kit to delight and inspire TONY’S™ shoppers along the path to purchase.</a:t>
            </a:r>
            <a:endParaRPr lang="en-US" sz="1200" dirty="0">
              <a:solidFill>
                <a:prstClr val="black"/>
              </a:solidFill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en-US" sz="1200" dirty="0">
                <a:solidFill>
                  <a:prstClr val="black"/>
                </a:solidFill>
                <a:cs typeface="Times New Roman"/>
              </a:rPr>
              <a:t>Leverage retailer channels: placements in communications and tactics pre-shop (digital and circular).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>
                <a:solidFill>
                  <a:prstClr val="black"/>
                </a:solidFill>
                <a:cs typeface="Times New Roman"/>
              </a:rPr>
              <a:t>Leverage marketing kit assets to have a consistent look and feel at all touch points during the campaign.</a:t>
            </a:r>
          </a:p>
          <a:p>
            <a:endParaRPr lang="en-US" sz="1200" dirty="0">
              <a:solidFill>
                <a:srgbClr val="8064A2">
                  <a:lumMod val="75000"/>
                </a:srgbClr>
              </a:solidFill>
              <a:ea typeface="Baskerville" panose="02020502070401020303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solidFill>
                  <a:srgbClr val="39160F"/>
                </a:solidFill>
                <a:ea typeface="Baskerville" panose="02020502070401020303" pitchFamily="18" charset="0"/>
                <a:cs typeface="Times New Roman"/>
              </a:rPr>
              <a:t>CIRCULAR ASSETS</a:t>
            </a:r>
            <a:endParaRPr lang="en-US" sz="1200" dirty="0">
              <a:solidFill>
                <a:srgbClr val="39160F"/>
              </a:solidFill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en-US" sz="1200" dirty="0">
                <a:solidFill>
                  <a:prstClr val="black"/>
                </a:solidFill>
                <a:ea typeface="Baskerville" panose="02020502070401020303" pitchFamily="18" charset="0"/>
                <a:cs typeface="Times New Roman"/>
              </a:rPr>
              <a:t>Assets will include editable files along with TONY’S™ pack-shot images.</a:t>
            </a:r>
            <a:endParaRPr lang="en-US" sz="1200" dirty="0">
              <a:solidFill>
                <a:prstClr val="black"/>
              </a:solidFill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en-US" sz="1200" dirty="0">
                <a:solidFill>
                  <a:prstClr val="black"/>
                </a:solidFill>
                <a:ea typeface="Baskerville" panose="02020502070401020303" pitchFamily="18" charset="0"/>
                <a:cs typeface="Times New Roman"/>
              </a:rPr>
              <a:t>Leverage assets for placement in-ad and can update with correct product mix, description and pricing.</a:t>
            </a:r>
            <a:endParaRPr lang="en-US" sz="1200" dirty="0">
              <a:solidFill>
                <a:prstClr val="black"/>
              </a:solidFill>
              <a:cs typeface="Times New Roman"/>
            </a:endParaRPr>
          </a:p>
          <a:p>
            <a:endParaRPr lang="en-US" sz="1200" dirty="0">
              <a:solidFill>
                <a:srgbClr val="8064A2">
                  <a:lumMod val="75000"/>
                </a:srgbClr>
              </a:solidFill>
              <a:ea typeface="Baskerville" panose="02020502070401020303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solidFill>
                  <a:srgbClr val="39160F"/>
                </a:solidFill>
                <a:ea typeface="Baskerville" panose="02020502070401020303" pitchFamily="18" charset="0"/>
                <a:cs typeface="Times New Roman"/>
              </a:rPr>
              <a:t>DIGITAL BANNERS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>
                <a:solidFill>
                  <a:prstClr val="black"/>
                </a:solidFill>
                <a:ea typeface="Baskerville" panose="02020502070401020303" pitchFamily="18" charset="0"/>
                <a:cs typeface="Times New Roman"/>
              </a:rPr>
              <a:t>Assets will include editable files. Retailers can add their logo to the banner.</a:t>
            </a:r>
            <a:endParaRPr lang="en-US" sz="1200" dirty="0">
              <a:solidFill>
                <a:prstClr val="black"/>
              </a:solidFill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en-US" sz="1200" dirty="0">
                <a:solidFill>
                  <a:prstClr val="black"/>
                </a:solidFill>
                <a:ea typeface="Baskerville" panose="02020502070401020303" pitchFamily="18" charset="0"/>
                <a:cs typeface="Times New Roman"/>
              </a:rPr>
              <a:t>Leverage assets for placement on retail websites or ad exchange and can update the CTA based on </a:t>
            </a:r>
            <a:br>
              <a:rPr lang="en-US" sz="1200" dirty="0">
                <a:solidFill>
                  <a:prstClr val="black"/>
                </a:solidFill>
                <a:ea typeface="Baskerville" panose="02020502070401020303" pitchFamily="18" charset="0"/>
                <a:cs typeface="Times New Roman" panose="02020603050405020304" pitchFamily="18" charset="0"/>
              </a:rPr>
            </a:br>
            <a:r>
              <a:rPr lang="en-US" sz="1200" dirty="0">
                <a:solidFill>
                  <a:prstClr val="black"/>
                </a:solidFill>
                <a:ea typeface="Baskerville" panose="02020502070401020303" pitchFamily="18" charset="0"/>
                <a:cs typeface="Times New Roman"/>
              </a:rPr>
              <a:t>click-through destination</a:t>
            </a:r>
            <a:r>
              <a:rPr lang="en-US" sz="1200" dirty="0">
                <a:solidFill>
                  <a:prstClr val="black"/>
                </a:solidFill>
                <a:cs typeface="Times New Roman"/>
              </a:rPr>
              <a:t>.  </a:t>
            </a:r>
            <a:endParaRPr lang="en-US" sz="12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sz="1200" dirty="0">
                <a:solidFill>
                  <a:prstClr val="black"/>
                </a:solidFill>
                <a:ea typeface="Baskerville" panose="02020502070401020303" pitchFamily="18" charset="0"/>
                <a:cs typeface="Times New Roman"/>
              </a:rPr>
              <a:t>Click-through: all banner ads should link to TONY’S™ product information on the brand’s site, retailer’s site or digital incentives (if available).</a:t>
            </a:r>
            <a:endParaRPr lang="en-US" sz="1200" dirty="0">
              <a:solidFill>
                <a:prstClr val="black"/>
              </a:solidFill>
              <a:cs typeface="Times New Roman"/>
            </a:endParaRPr>
          </a:p>
          <a:p>
            <a:endParaRPr lang="en-US" sz="1200" dirty="0">
              <a:solidFill>
                <a:srgbClr val="8064A2">
                  <a:lumMod val="75000"/>
                </a:srgbClr>
              </a:solidFill>
              <a:ea typeface="Baskerville" panose="02020502070401020303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solidFill>
                  <a:srgbClr val="39160F"/>
                </a:solidFill>
                <a:ea typeface="Baskerville" panose="02020502070401020303" pitchFamily="18" charset="0"/>
                <a:cs typeface="Times New Roman"/>
              </a:rPr>
              <a:t>SOCIAL MEDIA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>
                <a:solidFill>
                  <a:prstClr val="black"/>
                </a:solidFill>
                <a:ea typeface="Baskerville" panose="02020502070401020303" pitchFamily="18" charset="0"/>
                <a:cs typeface="Times New Roman"/>
              </a:rPr>
              <a:t>Assets will include digital-ready images that can be used on retailer’s Facebook, Twitter and Instagram channels.</a:t>
            </a:r>
            <a:endParaRPr lang="en-US" sz="1200" dirty="0">
              <a:solidFill>
                <a:prstClr val="black"/>
              </a:solidFill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en-US" sz="1200" dirty="0">
                <a:solidFill>
                  <a:prstClr val="black"/>
                </a:solidFill>
                <a:ea typeface="Baskerville" panose="02020502070401020303" pitchFamily="18" charset="0"/>
                <a:cs typeface="Times New Roman"/>
              </a:rPr>
              <a:t>Social post copy will be provided. Retailers can adjust copy to align with their social voice/tone and can highlight special offers or deals available on Tonys.com or the retailer’s site.</a:t>
            </a:r>
            <a:endParaRPr lang="en-US" sz="1200" dirty="0">
              <a:solidFill>
                <a:prstClr val="black"/>
              </a:solidFill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en-US" sz="1200" dirty="0">
                <a:solidFill>
                  <a:prstClr val="black"/>
                </a:solidFill>
                <a:ea typeface="Baskerville" panose="02020502070401020303" pitchFamily="18" charset="0"/>
                <a:cs typeface="Times New Roman"/>
              </a:rPr>
              <a:t>Click-through/link: social posts should link to TONY’S™ product information on brand’s site, retailer’s site or digital incentives (if available).</a:t>
            </a:r>
          </a:p>
          <a:p>
            <a:pPr marL="285750" indent="-285750">
              <a:buFont typeface="Arial"/>
              <a:buChar char="•"/>
            </a:pPr>
            <a:endParaRPr lang="en-US" sz="1200" dirty="0">
              <a:solidFill>
                <a:prstClr val="black"/>
              </a:solidFill>
              <a:ea typeface="Baskerville" panose="02020502070401020303" pitchFamily="18" charset="0"/>
              <a:cs typeface="Times New Roman" panose="02020603050405020304" pitchFamily="18" charset="0"/>
            </a:endParaRPr>
          </a:p>
          <a:p>
            <a:endParaRPr lang="en-US" sz="1200" dirty="0">
              <a:solidFill>
                <a:prstClr val="black"/>
              </a:solidFill>
              <a:ea typeface="Baskerville" panose="02020502070401020303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/>
              <a:buChar char="•"/>
            </a:pPr>
            <a:endParaRPr lang="en-US" sz="1200" dirty="0">
              <a:solidFill>
                <a:prstClr val="black"/>
              </a:solidFill>
              <a:ea typeface="Baskerville" panose="0202050207040102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179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E7C32-6D0F-E64A-9B2C-58888F277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Downloadable assets</a:t>
            </a:r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00166BE-726E-4A35-BDFE-D1C4D76AD282}"/>
              </a:ext>
            </a:extLst>
          </p:cNvPr>
          <p:cNvGrpSpPr/>
          <p:nvPr/>
        </p:nvGrpSpPr>
        <p:grpSpPr>
          <a:xfrm>
            <a:off x="5243788" y="5261732"/>
            <a:ext cx="3561929" cy="767744"/>
            <a:chOff x="2730228" y="5077542"/>
            <a:chExt cx="3561929" cy="767744"/>
          </a:xfrm>
        </p:grpSpPr>
        <p:pic>
          <p:nvPicPr>
            <p:cNvPr id="18" name="Picture 17" descr="A close up of a logo&#10;&#10;Description automatically generated">
              <a:extLst>
                <a:ext uri="{FF2B5EF4-FFF2-40B4-BE49-F238E27FC236}">
                  <a16:creationId xmlns:a16="http://schemas.microsoft.com/office/drawing/2014/main" id="{E2954360-C045-45BD-99BF-4D8DB10BE1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30228" y="5077542"/>
              <a:ext cx="3561929" cy="767744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9C307D4-8052-4475-B171-B508A18131D0}"/>
                </a:ext>
              </a:extLst>
            </p:cNvPr>
            <p:cNvSpPr txBox="1"/>
            <p:nvPr/>
          </p:nvSpPr>
          <p:spPr>
            <a:xfrm>
              <a:off x="2730228" y="5106676"/>
              <a:ext cx="3561929" cy="64633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b="1" dirty="0">
                  <a:solidFill>
                    <a:prstClr val="white"/>
                  </a:solidFill>
                </a:rPr>
                <a:t>DOWNLOAD ASSETS:</a:t>
              </a:r>
            </a:p>
            <a:p>
              <a:pPr algn="ctr"/>
              <a:r>
                <a:rPr lang="en-US" b="1" dirty="0">
                  <a:solidFill>
                    <a:prstClr val="white"/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CLICK HERE</a:t>
              </a:r>
              <a:endParaRPr lang="en-US" b="1" dirty="0">
                <a:solidFill>
                  <a:prstClr val="white"/>
                </a:solidFill>
                <a:cs typeface="Calibri" panose="020F0502020204030204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B2908561-4AD2-45E2-B6B8-AF51B1F9A7E4}"/>
              </a:ext>
            </a:extLst>
          </p:cNvPr>
          <p:cNvSpPr/>
          <p:nvPr/>
        </p:nvSpPr>
        <p:spPr>
          <a:xfrm>
            <a:off x="7491408" y="1892537"/>
            <a:ext cx="3638688" cy="304391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sz="1400" b="1" u="sng" dirty="0">
                <a:solidFill>
                  <a:srgbClr val="39160F"/>
                </a:solidFill>
                <a:ea typeface="Baskerville" panose="02020502070401020303" pitchFamily="18" charset="0"/>
                <a:cs typeface="Times New Roman"/>
              </a:rPr>
              <a:t>DELIVERABLES</a:t>
            </a:r>
            <a:br>
              <a:rPr lang="en-US" sz="1400" dirty="0">
                <a:solidFill>
                  <a:prstClr val="black"/>
                </a:solidFill>
                <a:ea typeface="Baskerville" panose="02020502070401020303" pitchFamily="18" charset="0"/>
                <a:cs typeface="Times New Roman" panose="02020603050405020304" pitchFamily="18" charset="0"/>
              </a:rPr>
            </a:br>
            <a:endParaRPr lang="en-US" sz="1400" dirty="0">
              <a:solidFill>
                <a:srgbClr val="8064A2">
                  <a:lumMod val="75000"/>
                </a:srgbClr>
              </a:solidFill>
              <a:ea typeface="Baskerville" panose="02020502070401020303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400" b="1" dirty="0">
                <a:solidFill>
                  <a:prstClr val="black"/>
                </a:solidFill>
                <a:ea typeface="Baskerville" panose="02020502070401020303" pitchFamily="18" charset="0"/>
                <a:cs typeface="Times New Roman"/>
              </a:rPr>
              <a:t>Circular Ad Layouts</a:t>
            </a:r>
          </a:p>
          <a:p>
            <a:pPr marL="285750" indent="-2857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ea typeface="Baskerville" panose="02020502070401020303" pitchFamily="18" charset="0"/>
                <a:cs typeface="Times New Roman"/>
              </a:rPr>
              <a:t>3" W x 3" H and 10" W x 3" H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1400" dirty="0">
              <a:solidFill>
                <a:prstClr val="black"/>
              </a:solidFill>
              <a:ea typeface="Baskerville" panose="02020502070401020303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400" b="1" dirty="0">
                <a:solidFill>
                  <a:prstClr val="black"/>
                </a:solidFill>
                <a:ea typeface="Baskerville" panose="02020502070401020303" pitchFamily="18" charset="0"/>
                <a:cs typeface="Times New Roman"/>
              </a:rPr>
              <a:t>Digital</a:t>
            </a:r>
            <a:endParaRPr lang="en-US" sz="1400" b="1" dirty="0">
              <a:solidFill>
                <a:prstClr val="black"/>
              </a:solidFill>
              <a:cs typeface="Times New Roman"/>
            </a:endParaRPr>
          </a:p>
          <a:p>
            <a:pPr marL="285750" indent="-2857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ea typeface="Baskerville" panose="02020502070401020303" pitchFamily="18" charset="0"/>
                <a:cs typeface="Times New Roman"/>
              </a:rPr>
              <a:t>Standard banners: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400" dirty="0">
                <a:solidFill>
                  <a:prstClr val="black"/>
                </a:solidFill>
                <a:ea typeface="Baskerville" panose="02020502070401020303" pitchFamily="18" charset="0"/>
                <a:cs typeface="Times New Roman"/>
              </a:rPr>
              <a:t>       300 x 250, 728 x 90, 160 x 600 and 320 x 50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1400" dirty="0">
              <a:solidFill>
                <a:prstClr val="black"/>
              </a:solidFill>
              <a:ea typeface="Baskerville" panose="02020502070401020303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400" b="1" dirty="0">
                <a:solidFill>
                  <a:prstClr val="black"/>
                </a:solidFill>
                <a:ea typeface="Baskerville" panose="02020502070401020303" pitchFamily="18" charset="0"/>
                <a:cs typeface="Times New Roman"/>
              </a:rPr>
              <a:t>Social Media</a:t>
            </a:r>
            <a:endParaRPr lang="en-US" sz="1400" b="1" dirty="0">
              <a:solidFill>
                <a:prstClr val="black"/>
              </a:solidFill>
              <a:cs typeface="Times New Roman"/>
            </a:endParaRPr>
          </a:p>
          <a:p>
            <a:pPr marL="285750" indent="-2857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ea typeface="Baskerville" panose="02020502070401020303" pitchFamily="18" charset="0"/>
                <a:cs typeface="Times New Roman"/>
              </a:rPr>
              <a:t>Facebook newsfeed ad: 1,200 x 628 pixels</a:t>
            </a:r>
          </a:p>
          <a:p>
            <a:pPr marL="285750" indent="-2857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ea typeface="Baskerville" panose="02020502070401020303" pitchFamily="18" charset="0"/>
                <a:cs typeface="Times New Roman"/>
              </a:rPr>
              <a:t>Instagram: 1,080 x 1,080 pixels</a:t>
            </a:r>
          </a:p>
          <a:p>
            <a:pPr marL="285750" indent="-2857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ea typeface="Baskerville" panose="02020502070401020303" pitchFamily="18" charset="0"/>
                <a:cs typeface="Times New Roman"/>
              </a:rPr>
              <a:t>Twitter: 800 x 320 pixels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400" dirty="0">
                <a:solidFill>
                  <a:prstClr val="black"/>
                </a:solidFill>
                <a:ea typeface="Baskerville" panose="02020502070401020303" pitchFamily="18" charset="0"/>
                <a:cs typeface="Times New Roman"/>
              </a:rPr>
              <a:t>	+ post copy options for all platforms</a:t>
            </a:r>
            <a:br>
              <a:rPr lang="en-US" sz="1400" dirty="0">
                <a:solidFill>
                  <a:prstClr val="black"/>
                </a:solidFill>
                <a:ea typeface="Baskerville" panose="02020502070401020303" pitchFamily="18" charset="0"/>
                <a:cs typeface="Times New Roman" panose="02020603050405020304" pitchFamily="18" charset="0"/>
              </a:rPr>
            </a:br>
            <a:endParaRPr lang="en-US" sz="1400" dirty="0">
              <a:solidFill>
                <a:prstClr val="black"/>
              </a:solidFill>
              <a:ea typeface="Baskerville" panose="02020502070401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49A6A90-1BB4-4469-AF5E-22FFD7F74B56}"/>
              </a:ext>
            </a:extLst>
          </p:cNvPr>
          <p:cNvSpPr/>
          <p:nvPr/>
        </p:nvSpPr>
        <p:spPr>
          <a:xfrm>
            <a:off x="4738752" y="6088539"/>
            <a:ext cx="4572000" cy="701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1100" b="1" dirty="0">
                <a:solidFill>
                  <a:srgbClr val="39160F"/>
                </a:solidFill>
                <a:ea typeface="Baskerville" panose="02020502070401020303" pitchFamily="18" charset="0"/>
                <a:cs typeface="Times New Roman"/>
              </a:rPr>
              <a:t>HAVE QUESTIONS OR NEED ADDITIONAL SUPPORT?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1100" dirty="0">
                <a:solidFill>
                  <a:prstClr val="black"/>
                </a:solidFill>
                <a:ea typeface="Baskerville" panose="02020502070401020303" pitchFamily="18" charset="0"/>
                <a:cs typeface="Times New Roman"/>
              </a:rPr>
              <a:t>Contact: Christa Bundt </a:t>
            </a:r>
            <a:r>
              <a:rPr lang="en-US" sz="1100" dirty="0">
                <a:solidFill>
                  <a:prstClr val="black"/>
                </a:solidFill>
                <a:cs typeface="Times New Roman"/>
                <a:hlinkClick r:id="rId5"/>
              </a:rPr>
              <a:t>Christa.Bundt@schwans.com</a:t>
            </a:r>
            <a:endParaRPr lang="en-US" sz="1100" dirty="0">
              <a:solidFill>
                <a:prstClr val="black"/>
              </a:solidFill>
              <a:cs typeface="Times New Roman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endParaRPr lang="en-US" sz="1100" dirty="0">
              <a:solidFill>
                <a:prstClr val="black"/>
              </a:solidFill>
              <a:cs typeface="Times New Roman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endParaRPr lang="en-US" sz="1100" dirty="0">
              <a:solidFill>
                <a:prstClr val="black"/>
              </a:solidFill>
              <a:ea typeface="Baskerville" panose="02020502070401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399C3EA-B3CC-4EBC-9BCB-99269A848C2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7951" y="1703470"/>
            <a:ext cx="3181121" cy="323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195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E7C32-6D0F-E64A-9B2C-58888F277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Circular ads</a:t>
            </a:r>
          </a:p>
        </p:txBody>
      </p:sp>
      <p:pic>
        <p:nvPicPr>
          <p:cNvPr id="4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AD62B163-7A8C-4C3E-9D52-19EA443AFF9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325" y="1885950"/>
            <a:ext cx="3295650" cy="3295650"/>
          </a:xfrm>
          <a:prstGeom prst="rect">
            <a:avLst/>
          </a:prstGeom>
        </p:spPr>
      </p:pic>
      <p:pic>
        <p:nvPicPr>
          <p:cNvPr id="5" name="Picture 5" descr="Text&#10;&#10;Description automatically generated">
            <a:extLst>
              <a:ext uri="{FF2B5EF4-FFF2-40B4-BE49-F238E27FC236}">
                <a16:creationId xmlns:a16="http://schemas.microsoft.com/office/drawing/2014/main" id="{31CB78E4-B0CD-4F44-975D-A8F6EB3DE9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5462" y="3446513"/>
            <a:ext cx="7378700" cy="221361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1BEDB58-BCB5-4502-BD17-B1DDE5E20788}"/>
              </a:ext>
            </a:extLst>
          </p:cNvPr>
          <p:cNvSpPr/>
          <p:nvPr/>
        </p:nvSpPr>
        <p:spPr>
          <a:xfrm>
            <a:off x="4548476" y="1885950"/>
            <a:ext cx="3811093" cy="95103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b="1" dirty="0">
                <a:solidFill>
                  <a:prstClr val="black"/>
                </a:solidFill>
                <a:ea typeface="Baskerville" panose="02020502070401020303" pitchFamily="18" charset="0"/>
                <a:cs typeface="Times New Roman"/>
              </a:rPr>
              <a:t>Circular Ad Layouts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800" b="1" dirty="0">
              <a:solidFill>
                <a:prstClr val="black"/>
              </a:solidFill>
              <a:ea typeface="Baskerville" panose="02020502070401020303" pitchFamily="18" charset="0"/>
              <a:cs typeface="Times New Roman"/>
            </a:endParaRPr>
          </a:p>
          <a:p>
            <a:pPr marL="285750" indent="-2857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ea typeface="Baskerville" panose="02020502070401020303" pitchFamily="18" charset="0"/>
                <a:cs typeface="Times New Roman"/>
              </a:rPr>
              <a:t>3" W x 3" H and 10" W x 3" H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dirty="0">
              <a:solidFill>
                <a:prstClr val="black"/>
              </a:solidFill>
              <a:ea typeface="Baskerville" panose="02020502070401020303" pitchFamily="18" charset="0"/>
              <a:cs typeface="Times New Roman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385C239-93F4-4DC9-89CD-EF80259CB0A0}"/>
              </a:ext>
            </a:extLst>
          </p:cNvPr>
          <p:cNvSpPr txBox="1">
            <a:spLocks/>
          </p:cNvSpPr>
          <p:nvPr/>
        </p:nvSpPr>
        <p:spPr>
          <a:xfrm>
            <a:off x="314325" y="5181600"/>
            <a:ext cx="1117342" cy="2347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600" b="1" i="0" kern="1200" spc="300">
                <a:solidFill>
                  <a:schemeClr val="tx1"/>
                </a:solidFill>
                <a:latin typeface="Futura" panose="02000503000000000000" pitchFamily="2" charset="0"/>
                <a:ea typeface="Baskerville" panose="02020502070401020303" pitchFamily="18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 spc="3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200" spc="100" dirty="0">
                <a:solidFill>
                  <a:srgbClr val="000000"/>
                </a:solidFill>
                <a:latin typeface="+mn-lt"/>
              </a:rPr>
              <a:t>3" W X 3" H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B4A65A8E-0FFD-4891-B2A7-905013CBCCA7}"/>
              </a:ext>
            </a:extLst>
          </p:cNvPr>
          <p:cNvSpPr txBox="1">
            <a:spLocks/>
          </p:cNvSpPr>
          <p:nvPr/>
        </p:nvSpPr>
        <p:spPr>
          <a:xfrm>
            <a:off x="4335462" y="5660123"/>
            <a:ext cx="1380724" cy="2347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600" b="1" i="0" kern="1200" spc="300">
                <a:solidFill>
                  <a:schemeClr val="tx1"/>
                </a:solidFill>
                <a:latin typeface="Futura" panose="02000503000000000000" pitchFamily="2" charset="0"/>
                <a:ea typeface="Baskerville" panose="02020502070401020303" pitchFamily="18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 spc="3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200" spc="100" dirty="0">
                <a:solidFill>
                  <a:srgbClr val="000000"/>
                </a:solidFill>
                <a:latin typeface="+mn-lt"/>
              </a:rPr>
              <a:t>10" W X 3" H</a:t>
            </a:r>
          </a:p>
        </p:txBody>
      </p:sp>
    </p:spTree>
    <p:extLst>
      <p:ext uri="{BB962C8B-B14F-4D97-AF65-F5344CB8AC3E}">
        <p14:creationId xmlns:p14="http://schemas.microsoft.com/office/powerpoint/2010/main" val="88801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E7C32-6D0F-E64A-9B2C-58888F277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banner ads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3C60676-CBB9-42ED-94F1-D4D1355857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3462" y="1756114"/>
            <a:ext cx="1191260" cy="4467225"/>
          </a:xfrm>
          <a:prstGeom prst="rect">
            <a:avLst/>
          </a:prstGeom>
        </p:spPr>
      </p:pic>
      <p:pic>
        <p:nvPicPr>
          <p:cNvPr id="5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904C19F7-98A9-4252-BCE0-ABD03477B3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6347" y="1756114"/>
            <a:ext cx="3593211" cy="2994343"/>
          </a:xfrm>
          <a:prstGeom prst="rect">
            <a:avLst/>
          </a:prstGeom>
        </p:spPr>
      </p:pic>
      <p:pic>
        <p:nvPicPr>
          <p:cNvPr id="6" name="Picture 6" descr="Text&#10;&#10;Description automatically generated">
            <a:extLst>
              <a:ext uri="{FF2B5EF4-FFF2-40B4-BE49-F238E27FC236}">
                <a16:creationId xmlns:a16="http://schemas.microsoft.com/office/drawing/2014/main" id="{66821E17-8810-4D98-9683-C0C3F48698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043" y="4010097"/>
            <a:ext cx="4448175" cy="695027"/>
          </a:xfrm>
          <a:prstGeom prst="rect">
            <a:avLst/>
          </a:prstGeom>
        </p:spPr>
      </p:pic>
      <p:pic>
        <p:nvPicPr>
          <p:cNvPr id="7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B63CE8F-D9B2-4E15-BDD2-BDB78D1B99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3228" y="5256231"/>
            <a:ext cx="7504093" cy="927704"/>
          </a:xfrm>
          <a:prstGeom prst="rect">
            <a:avLst/>
          </a:prstGeom>
        </p:spPr>
      </p:pic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53BD71B9-9DE9-4E42-A142-3C47B1C99D87}"/>
              </a:ext>
            </a:extLst>
          </p:cNvPr>
          <p:cNvSpPr>
            <a:spLocks noGrp="1"/>
          </p:cNvSpPr>
          <p:nvPr/>
        </p:nvSpPr>
        <p:spPr>
          <a:xfrm>
            <a:off x="1096722" y="2019347"/>
            <a:ext cx="3105408" cy="10246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15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 spc="3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solidFill>
                  <a:prstClr val="black"/>
                </a:solidFill>
                <a:latin typeface="+mn-lt"/>
              </a:rPr>
              <a:t>300 x 250</a:t>
            </a:r>
            <a:br>
              <a:rPr lang="en-US" sz="1600" dirty="0">
                <a:solidFill>
                  <a:prstClr val="black"/>
                </a:solidFill>
                <a:latin typeface="+mn-lt"/>
              </a:rPr>
            </a:br>
            <a:r>
              <a:rPr lang="en-US" sz="1600" dirty="0">
                <a:solidFill>
                  <a:prstClr val="black"/>
                </a:solidFill>
                <a:latin typeface="+mn-lt"/>
              </a:rPr>
              <a:t>728 x 90</a:t>
            </a:r>
            <a:br>
              <a:rPr lang="en-US" sz="1600" dirty="0">
                <a:solidFill>
                  <a:prstClr val="black"/>
                </a:solidFill>
                <a:latin typeface="+mn-lt"/>
              </a:rPr>
            </a:br>
            <a:r>
              <a:rPr lang="en-US" sz="1600" dirty="0">
                <a:solidFill>
                  <a:prstClr val="black"/>
                </a:solidFill>
                <a:latin typeface="+mn-lt"/>
              </a:rPr>
              <a:t>160 x 600</a:t>
            </a:r>
            <a:br>
              <a:rPr lang="en-US" sz="1600" dirty="0">
                <a:solidFill>
                  <a:prstClr val="black"/>
                </a:solidFill>
                <a:latin typeface="+mn-lt"/>
              </a:rPr>
            </a:br>
            <a:r>
              <a:rPr lang="en-US" sz="1600" dirty="0">
                <a:solidFill>
                  <a:prstClr val="black"/>
                </a:solidFill>
                <a:latin typeface="+mn-lt"/>
              </a:rPr>
              <a:t>320 x 50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1A4E2AC-D2A5-40E4-A0BB-37751A68A2A8}"/>
              </a:ext>
            </a:extLst>
          </p:cNvPr>
          <p:cNvSpPr/>
          <p:nvPr/>
        </p:nvSpPr>
        <p:spPr>
          <a:xfrm>
            <a:off x="1075776" y="1715110"/>
            <a:ext cx="23349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prstClr val="black"/>
                </a:solidFill>
                <a:cs typeface="Times New Roman"/>
              </a:rPr>
              <a:t>Digital Standard Banners </a:t>
            </a: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D1B2EE1C-E0ED-4E09-9FF1-987B704BCD19}"/>
              </a:ext>
            </a:extLst>
          </p:cNvPr>
          <p:cNvSpPr txBox="1">
            <a:spLocks/>
          </p:cNvSpPr>
          <p:nvPr/>
        </p:nvSpPr>
        <p:spPr>
          <a:xfrm>
            <a:off x="5882136" y="4742483"/>
            <a:ext cx="1191260" cy="2347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600" b="1" i="0" kern="1200" spc="300">
                <a:solidFill>
                  <a:schemeClr val="tx1"/>
                </a:solidFill>
                <a:latin typeface="Futura" panose="02000503000000000000" pitchFamily="2" charset="0"/>
                <a:ea typeface="Baskerville" panose="02020502070401020303" pitchFamily="18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 spc="3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prstClr val="black"/>
                </a:solidFill>
                <a:latin typeface="+mn-lt"/>
              </a:rPr>
              <a:t>300 x 250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26364159-85D3-4047-BC5E-ADE13F151C51}"/>
              </a:ext>
            </a:extLst>
          </p:cNvPr>
          <p:cNvSpPr txBox="1">
            <a:spLocks/>
          </p:cNvSpPr>
          <p:nvPr/>
        </p:nvSpPr>
        <p:spPr>
          <a:xfrm>
            <a:off x="488043" y="4714155"/>
            <a:ext cx="1327086" cy="2347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600" b="1" i="0" kern="1200" spc="300">
                <a:solidFill>
                  <a:schemeClr val="tx1"/>
                </a:solidFill>
                <a:latin typeface="Futura" panose="02000503000000000000" pitchFamily="2" charset="0"/>
                <a:ea typeface="Baskerville" panose="02020502070401020303" pitchFamily="18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 spc="3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prstClr val="black"/>
                </a:solidFill>
                <a:latin typeface="+mn-lt"/>
              </a:rPr>
              <a:t>320 x 50</a:t>
            </a:r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049CCCE7-608F-437B-B6F0-055CB9E222ED}"/>
              </a:ext>
            </a:extLst>
          </p:cNvPr>
          <p:cNvSpPr txBox="1">
            <a:spLocks/>
          </p:cNvSpPr>
          <p:nvPr/>
        </p:nvSpPr>
        <p:spPr>
          <a:xfrm>
            <a:off x="10473462" y="6223339"/>
            <a:ext cx="1381398" cy="4116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600" b="1" i="0" kern="1200" spc="300">
                <a:solidFill>
                  <a:schemeClr val="tx1"/>
                </a:solidFill>
                <a:latin typeface="Futura" panose="02000503000000000000" pitchFamily="2" charset="0"/>
                <a:ea typeface="Baskerville" panose="02020502070401020303" pitchFamily="18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 spc="3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prstClr val="black"/>
                </a:solidFill>
                <a:latin typeface="+mn-lt"/>
              </a:rPr>
              <a:t>160 x 600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FA7DAFF4-85C3-4023-A00C-AD77E65EBEBF}"/>
              </a:ext>
            </a:extLst>
          </p:cNvPr>
          <p:cNvSpPr txBox="1">
            <a:spLocks/>
          </p:cNvSpPr>
          <p:nvPr/>
        </p:nvSpPr>
        <p:spPr>
          <a:xfrm>
            <a:off x="2453228" y="6193274"/>
            <a:ext cx="1220102" cy="3147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600" b="1" i="0" kern="1200" spc="300">
                <a:solidFill>
                  <a:schemeClr val="tx1"/>
                </a:solidFill>
                <a:latin typeface="Futura" panose="02000503000000000000" pitchFamily="2" charset="0"/>
                <a:ea typeface="Baskerville" panose="02020502070401020303" pitchFamily="18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 spc="3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prstClr val="black"/>
                </a:solidFill>
                <a:latin typeface="+mn-lt"/>
              </a:rPr>
              <a:t>728 x 90</a:t>
            </a:r>
          </a:p>
        </p:txBody>
      </p:sp>
    </p:spTree>
    <p:extLst>
      <p:ext uri="{BB962C8B-B14F-4D97-AF65-F5344CB8AC3E}">
        <p14:creationId xmlns:p14="http://schemas.microsoft.com/office/powerpoint/2010/main" val="142503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E7C32-6D0F-E64A-9B2C-58888F277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assets</a:t>
            </a:r>
          </a:p>
        </p:txBody>
      </p:sp>
      <p:pic>
        <p:nvPicPr>
          <p:cNvPr id="3" name="Picture 4" descr="Text, calendar&#10;&#10;Description automatically generated">
            <a:extLst>
              <a:ext uri="{FF2B5EF4-FFF2-40B4-BE49-F238E27FC236}">
                <a16:creationId xmlns:a16="http://schemas.microsoft.com/office/drawing/2014/main" id="{13B10817-4778-44C0-B9DA-924DF609EB7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935" y="2330666"/>
            <a:ext cx="2715790" cy="3635882"/>
          </a:xfrm>
          <a:prstGeom prst="rect">
            <a:avLst/>
          </a:prstGeom>
        </p:spPr>
      </p:pic>
      <p:pic>
        <p:nvPicPr>
          <p:cNvPr id="5" name="Picture 10" descr="Text&#10;&#10;Description automatically generated">
            <a:extLst>
              <a:ext uri="{FF2B5EF4-FFF2-40B4-BE49-F238E27FC236}">
                <a16:creationId xmlns:a16="http://schemas.microsoft.com/office/drawing/2014/main" id="{0798DB78-2ADA-458C-BBF0-DD8DC609C90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0191" y="1713063"/>
            <a:ext cx="2568309" cy="4505758"/>
          </a:xfrm>
          <a:prstGeom prst="rect">
            <a:avLst/>
          </a:prstGeom>
        </p:spPr>
      </p:pic>
      <p:pic>
        <p:nvPicPr>
          <p:cNvPr id="11" name="Picture 11" descr="Text&#10;&#10;Description automatically generated">
            <a:extLst>
              <a:ext uri="{FF2B5EF4-FFF2-40B4-BE49-F238E27FC236}">
                <a16:creationId xmlns:a16="http://schemas.microsoft.com/office/drawing/2014/main" id="{16B2112F-98DC-4733-9494-C34A2449995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9112" y="1915973"/>
            <a:ext cx="3009181" cy="3243767"/>
          </a:xfrm>
          <a:prstGeom prst="rect">
            <a:avLst/>
          </a:prstGeom>
        </p:spPr>
      </p:pic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1CFACE46-3D7E-4718-A049-FFBB4DDA7990}"/>
              </a:ext>
            </a:extLst>
          </p:cNvPr>
          <p:cNvSpPr txBox="1">
            <a:spLocks/>
          </p:cNvSpPr>
          <p:nvPr/>
        </p:nvSpPr>
        <p:spPr>
          <a:xfrm>
            <a:off x="696121" y="1580677"/>
            <a:ext cx="3097417" cy="620894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15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 spc="3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200" dirty="0">
                <a:solidFill>
                  <a:srgbClr val="000000"/>
                </a:solidFill>
                <a:latin typeface="+mn-lt"/>
                <a:cs typeface="Times New Roman"/>
              </a:rPr>
              <a:t>Facebook newsfeed ad: 1,200 x 628</a:t>
            </a:r>
            <a:br>
              <a:rPr lang="en-US" sz="1200" dirty="0">
                <a:solidFill>
                  <a:prstClr val="black"/>
                </a:solidFill>
                <a:latin typeface="+mn-lt"/>
                <a:cs typeface="Times New Roman"/>
              </a:rPr>
            </a:br>
            <a:r>
              <a:rPr lang="en-US" sz="1200" dirty="0">
                <a:solidFill>
                  <a:srgbClr val="000000"/>
                </a:solidFill>
                <a:latin typeface="+mn-lt"/>
                <a:cs typeface="Times New Roman"/>
              </a:rPr>
              <a:t>Instagram: 1,080 x 1,080</a:t>
            </a:r>
            <a:br>
              <a:rPr lang="en-US" sz="1200" dirty="0">
                <a:solidFill>
                  <a:prstClr val="black"/>
                </a:solidFill>
                <a:latin typeface="+mn-lt"/>
                <a:cs typeface="Times New Roman"/>
              </a:rPr>
            </a:br>
            <a:r>
              <a:rPr lang="en-US" sz="1200" dirty="0">
                <a:solidFill>
                  <a:srgbClr val="000000"/>
                </a:solidFill>
                <a:latin typeface="+mn-lt"/>
                <a:cs typeface="Times New Roman"/>
              </a:rPr>
              <a:t>Twitter: 800 x 320</a:t>
            </a:r>
            <a:endParaRPr lang="en-US" dirty="0">
              <a:solidFill>
                <a:srgbClr val="000000"/>
              </a:solidFill>
              <a:latin typeface="+mn-lt"/>
              <a:cs typeface="Times New Roman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E699B16-B651-4CF4-97B9-E993D1626AB2}"/>
              </a:ext>
            </a:extLst>
          </p:cNvPr>
          <p:cNvSpPr txBox="1">
            <a:spLocks/>
          </p:cNvSpPr>
          <p:nvPr/>
        </p:nvSpPr>
        <p:spPr>
          <a:xfrm>
            <a:off x="7835551" y="5719789"/>
            <a:ext cx="3457152" cy="3003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200" b="1" i="0" kern="1200">
                <a:solidFill>
                  <a:schemeClr val="tx1"/>
                </a:solidFill>
                <a:latin typeface="Futura" panose="02000503000000000000" pitchFamily="2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pc="300" dirty="0">
                <a:solidFill>
                  <a:srgbClr val="000000"/>
                </a:solidFill>
                <a:latin typeface="+mn-lt"/>
              </a:rPr>
              <a:t>SOCIAL POST COPY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E373BCC-FB19-49BD-8F5B-E94A5490CF83}"/>
              </a:ext>
            </a:extLst>
          </p:cNvPr>
          <p:cNvCxnSpPr>
            <a:cxnSpLocks/>
          </p:cNvCxnSpPr>
          <p:nvPr/>
        </p:nvCxnSpPr>
        <p:spPr>
          <a:xfrm>
            <a:off x="7868206" y="6077593"/>
            <a:ext cx="2805795" cy="0"/>
          </a:xfrm>
          <a:prstGeom prst="line">
            <a:avLst/>
          </a:prstGeom>
          <a:noFill/>
          <a:ln w="1270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022A84C4-840B-40EA-917E-2D110CA9718C}"/>
              </a:ext>
            </a:extLst>
          </p:cNvPr>
          <p:cNvSpPr/>
          <p:nvPr/>
        </p:nvSpPr>
        <p:spPr>
          <a:xfrm>
            <a:off x="7806376" y="6137607"/>
            <a:ext cx="4341234" cy="64633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@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TonysPizza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has a new look, but you’ll still be able to enjoy the same yummy taste you’re used to.  Find it in our frozen pizza aisle!</a:t>
            </a:r>
            <a:endParaRPr kumimoji="0" lang="en-US" sz="12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75FC736B-A6D6-440A-BD97-7AFFC76E497E}"/>
              </a:ext>
            </a:extLst>
          </p:cNvPr>
          <p:cNvSpPr txBox="1">
            <a:spLocks/>
          </p:cNvSpPr>
          <p:nvPr/>
        </p:nvSpPr>
        <p:spPr>
          <a:xfrm>
            <a:off x="8522769" y="5041835"/>
            <a:ext cx="921319" cy="2201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600" b="1" i="0" kern="1200" spc="300">
                <a:solidFill>
                  <a:schemeClr val="tx1"/>
                </a:solidFill>
                <a:latin typeface="Futura" panose="02000503000000000000" pitchFamily="2" charset="0"/>
                <a:ea typeface="Baskerville" panose="02020502070401020303" pitchFamily="18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 spc="3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u="none" strike="noStrike" kern="1200" cap="none" spc="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Baskerville" panose="02020502070401020303" pitchFamily="18" charset="0"/>
                <a:cs typeface="+mn-cs"/>
              </a:rPr>
              <a:t>TWITTER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ACCEB092-5D14-4BA4-B32E-56378F8AC5C2}"/>
              </a:ext>
            </a:extLst>
          </p:cNvPr>
          <p:cNvSpPr txBox="1">
            <a:spLocks/>
          </p:cNvSpPr>
          <p:nvPr/>
        </p:nvSpPr>
        <p:spPr>
          <a:xfrm>
            <a:off x="4737732" y="6125529"/>
            <a:ext cx="1399506" cy="2198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600" b="1" i="0" kern="1200" spc="300">
                <a:solidFill>
                  <a:schemeClr val="tx1"/>
                </a:solidFill>
                <a:latin typeface="Futura" panose="02000503000000000000" pitchFamily="2" charset="0"/>
                <a:ea typeface="Baskerville" panose="02020502070401020303" pitchFamily="18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 spc="3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u="none" strike="noStrike" kern="1200" cap="none" spc="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Baskerville" panose="02020502070401020303" pitchFamily="18" charset="0"/>
                <a:cs typeface="+mn-cs"/>
              </a:rPr>
              <a:t>INSTAGRAM</a:t>
            </a: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4F9461F4-1A28-42BD-BEED-878BD8A1B280}"/>
              </a:ext>
            </a:extLst>
          </p:cNvPr>
          <p:cNvSpPr txBox="1">
            <a:spLocks/>
          </p:cNvSpPr>
          <p:nvPr/>
        </p:nvSpPr>
        <p:spPr>
          <a:xfrm>
            <a:off x="984589" y="5834424"/>
            <a:ext cx="1040491" cy="2141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600" b="1" i="0" kern="1200" spc="300">
                <a:solidFill>
                  <a:schemeClr val="tx1"/>
                </a:solidFill>
                <a:latin typeface="Futura" panose="02000503000000000000" pitchFamily="2" charset="0"/>
                <a:ea typeface="Baskerville" panose="02020502070401020303" pitchFamily="18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 spc="3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u="none" strike="noStrike" kern="1200" cap="none" spc="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Baskerville" panose="02020502070401020303" pitchFamily="18" charset="0"/>
                <a:cs typeface="+mn-cs"/>
              </a:rPr>
              <a:t>FACEBOOK</a:t>
            </a:r>
          </a:p>
        </p:txBody>
      </p:sp>
    </p:spTree>
    <p:extLst>
      <p:ext uri="{BB962C8B-B14F-4D97-AF65-F5344CB8AC3E}">
        <p14:creationId xmlns:p14="http://schemas.microsoft.com/office/powerpoint/2010/main" val="2851489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ony's">
      <a:dk1>
        <a:srgbClr val="000000"/>
      </a:dk1>
      <a:lt1>
        <a:sysClr val="window" lastClr="FFFFFF"/>
      </a:lt1>
      <a:dk2>
        <a:srgbClr val="F78E1E"/>
      </a:dk2>
      <a:lt2>
        <a:srgbClr val="FFFFFF"/>
      </a:lt2>
      <a:accent1>
        <a:srgbClr val="EE3129"/>
      </a:accent1>
      <a:accent2>
        <a:srgbClr val="000000"/>
      </a:accent2>
      <a:accent3>
        <a:srgbClr val="F16122"/>
      </a:accent3>
      <a:accent4>
        <a:srgbClr val="8F133D"/>
      </a:accent4>
      <a:accent5>
        <a:srgbClr val="004A94"/>
      </a:accent5>
      <a:accent6>
        <a:srgbClr val="59AA47"/>
      </a:accent6>
      <a:hlink>
        <a:srgbClr val="C1211C"/>
      </a:hlink>
      <a:folHlink>
        <a:srgbClr val="8F133D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1f09e76-6993-4144-9687-8ef076b72589">
      <UserInfo>
        <DisplayName>Tanya Larson</DisplayName>
        <AccountId>18</AccountId>
        <AccountType/>
      </UserInfo>
      <UserInfo>
        <DisplayName>Anna Thompson</DisplayName>
        <AccountId>12</AccountId>
        <AccountType/>
      </UserInfo>
      <UserInfo>
        <DisplayName>Christa Bundt</DisplayName>
        <AccountId>17</AccountId>
        <AccountType/>
      </UserInfo>
      <UserInfo>
        <DisplayName>Daniel Hegg</DisplayName>
        <AccountId>23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5D6B8B997BEE42B642A64E68CA74F2" ma:contentTypeVersion="10" ma:contentTypeDescription="Create a new document." ma:contentTypeScope="" ma:versionID="0123d1dde1632f1c7918a98e1c63b118">
  <xsd:schema xmlns:xsd="http://www.w3.org/2001/XMLSchema" xmlns:xs="http://www.w3.org/2001/XMLSchema" xmlns:p="http://schemas.microsoft.com/office/2006/metadata/properties" xmlns:ns2="d6d48a04-3006-4329-acf4-47592fd9f014" xmlns:ns3="e1f09e76-6993-4144-9687-8ef076b72589" targetNamespace="http://schemas.microsoft.com/office/2006/metadata/properties" ma:root="true" ma:fieldsID="6a0a07c3232c0e101adce1f9479fbae2" ns2:_="" ns3:_="">
    <xsd:import namespace="d6d48a04-3006-4329-acf4-47592fd9f014"/>
    <xsd:import namespace="e1f09e76-6993-4144-9687-8ef076b725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d48a04-3006-4329-acf4-47592fd9f0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f09e76-6993-4144-9687-8ef076b7258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5D34DF5-9583-4914-838D-11521AAB355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98B57BE-C4A5-4196-B003-4EC2A320857E}">
  <ds:schemaRefs>
    <ds:schemaRef ds:uri="d6d48a04-3006-4329-acf4-47592fd9f014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e1f09e76-6993-4144-9687-8ef076b72589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9422CB8-A49F-4254-A35D-58FD4817F5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6d48a04-3006-4329-acf4-47592fd9f014"/>
    <ds:schemaRef ds:uri="e1f09e76-6993-4144-9687-8ef076b725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478</TotalTime>
  <Words>469</Words>
  <Application>Microsoft Macintosh PowerPoint</Application>
  <PresentationFormat>Widescreen</PresentationFormat>
  <Paragraphs>61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Tony’s  Marketing Kit</vt:lpstr>
      <vt:lpstr>Marketing kit guidelines</vt:lpstr>
      <vt:lpstr>Downloadable assets</vt:lpstr>
      <vt:lpstr>Circular ads</vt:lpstr>
      <vt:lpstr>Digital banner ads</vt:lpstr>
      <vt:lpstr>social assets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Misty Butler</dc:creator>
  <cp:lastModifiedBy>Tanya Larson</cp:lastModifiedBy>
  <cp:revision>46</cp:revision>
  <dcterms:created xsi:type="dcterms:W3CDTF">2021-01-29T21:35:23Z</dcterms:created>
  <dcterms:modified xsi:type="dcterms:W3CDTF">2022-05-12T13:38:59Z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0x010100455D6B8B997BEE42B642A64E68CA74F2</vt:lpwstr>
  </property>
  <property fmtid="{D5CDD505-2E9C-101B-9397-08002B2CF9AE}" pid="3" name="MSIP_Label_73df1be6-0672-4263-b49c-54dc922cf236_Enabled">
    <vt:lpwstr>true</vt:lpwstr>
  </property>
  <property fmtid="{D5CDD505-2E9C-101B-9397-08002B2CF9AE}" pid="4" name="MSIP_Label_73df1be6-0672-4263-b49c-54dc922cf236_SetDate">
    <vt:lpwstr>2022-05-12T13:38:06Z</vt:lpwstr>
  </property>
  <property fmtid="{D5CDD505-2E9C-101B-9397-08002B2CF9AE}" pid="5" name="MSIP_Label_73df1be6-0672-4263-b49c-54dc922cf236_Method">
    <vt:lpwstr>Privileged</vt:lpwstr>
  </property>
  <property fmtid="{D5CDD505-2E9C-101B-9397-08002B2CF9AE}" pid="6" name="MSIP_Label_73df1be6-0672-4263-b49c-54dc922cf236_Name">
    <vt:lpwstr>Confidential SubLabel 09</vt:lpwstr>
  </property>
  <property fmtid="{D5CDD505-2E9C-101B-9397-08002B2CF9AE}" pid="7" name="MSIP_Label_73df1be6-0672-4263-b49c-54dc922cf236_SiteId">
    <vt:lpwstr>0884da07-6823-4c0a-a30d-fbd44ca07a22</vt:lpwstr>
  </property>
  <property fmtid="{D5CDD505-2E9C-101B-9397-08002B2CF9AE}" pid="8" name="MSIP_Label_73df1be6-0672-4263-b49c-54dc922cf236_ActionId">
    <vt:lpwstr>bc795660-eb08-4e56-94d8-714385f6a2d3</vt:lpwstr>
  </property>
  <property fmtid="{D5CDD505-2E9C-101B-9397-08002B2CF9AE}" pid="9" name="MSIP_Label_73df1be6-0672-4263-b49c-54dc922cf236_ContentBits">
    <vt:lpwstr>0</vt:lpwstr>
  </property>
</Properties>
</file>