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62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Bundt" initials="CB" lastIdx="9" clrIdx="0">
    <p:extLst>
      <p:ext uri="{19B8F6BF-5375-455C-9EA6-DF929625EA0E}">
        <p15:presenceInfo xmlns:p15="http://schemas.microsoft.com/office/powerpoint/2012/main" userId="S::Christa.Bundt@schwans.com::64f044ed-5958-44b0-a39d-bdb922abe6b3" providerId="AD"/>
      </p:ext>
    </p:extLst>
  </p:cmAuthor>
  <p:cmAuthor id="2" name="Brian Thompson" initials="BT" lastIdx="12" clrIdx="1">
    <p:extLst>
      <p:ext uri="{19B8F6BF-5375-455C-9EA6-DF929625EA0E}">
        <p15:presenceInfo xmlns:p15="http://schemas.microsoft.com/office/powerpoint/2012/main" userId="S::Brian.Thompson@schwans.com::edfd82a7-3bdb-4f57-a1fb-7ba291d90c99" providerId="AD"/>
      </p:ext>
    </p:extLst>
  </p:cmAuthor>
  <p:cmAuthor id="3" name="Joel Richter" initials="JR" lastIdx="1" clrIdx="2">
    <p:extLst>
      <p:ext uri="{19B8F6BF-5375-455C-9EA6-DF929625EA0E}">
        <p15:presenceInfo xmlns:p15="http://schemas.microsoft.com/office/powerpoint/2012/main" userId="S::joelrichter@upshotmail.com::8320cd03-9fb4-4c15-a9cf-1fa66dd71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24"/>
  </p:normalViewPr>
  <p:slideViewPr>
    <p:cSldViewPr snapToGrid="0">
      <p:cViewPr varScale="1">
        <p:scale>
          <a:sx n="128" d="100"/>
          <a:sy n="128" d="100"/>
        </p:scale>
        <p:origin x="2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39DC-39AE-F747-8C63-299AFB55A5A1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0B47-9D14-364A-8E88-7C4EFBCD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329D-4E0E-634C-A46B-6091794C994C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0612-F4E3-784A-B711-2F00A45E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1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andwich sitting on top of a hot dog&#10;&#10;Description automatically generated">
            <a:extLst>
              <a:ext uri="{FF2B5EF4-FFF2-40B4-BE49-F238E27FC236}">
                <a16:creationId xmlns:a16="http://schemas.microsoft.com/office/drawing/2014/main" id="{04988899-0765-7949-B538-8236251A6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8050" y="5401023"/>
            <a:ext cx="5615975" cy="501291"/>
          </a:xfrm>
        </p:spPr>
        <p:txBody>
          <a:bodyPr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8051" y="5902314"/>
            <a:ext cx="5615974" cy="59765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092" y="6471572"/>
            <a:ext cx="475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42818A4-EDD2-5D4F-AD8C-577F664D0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fabric&#10;&#10;Description automatically generated">
            <a:extLst>
              <a:ext uri="{FF2B5EF4-FFF2-40B4-BE49-F238E27FC236}">
                <a16:creationId xmlns:a16="http://schemas.microsoft.com/office/drawing/2014/main" id="{6849A383-CA46-8A45-87F6-E1D586834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65186"/>
          <a:stretch/>
        </p:blipFill>
        <p:spPr>
          <a:xfrm>
            <a:off x="0" y="1"/>
            <a:ext cx="9144000" cy="90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67" y="57149"/>
            <a:ext cx="7068881" cy="87228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76" y="987732"/>
            <a:ext cx="8420630" cy="5502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86D001D-44B8-9D40-9577-54AA502E8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8092" y="6471572"/>
            <a:ext cx="475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2818A4-EDD2-5D4F-AD8C-577F664D0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165FFE-2400-0646-83CB-CE7189F350DF}"/>
              </a:ext>
            </a:extLst>
          </p:cNvPr>
          <p:cNvSpPr/>
          <p:nvPr userDrawn="1"/>
        </p:nvSpPr>
        <p:spPr>
          <a:xfrm>
            <a:off x="0" y="909551"/>
            <a:ext cx="9144000" cy="571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0230" y="172014"/>
            <a:ext cx="70688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0230" y="1600200"/>
            <a:ext cx="7068881" cy="5057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18A4-EDD2-5D4F-AD8C-577F664D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a.Bundt@Schwans.com" TargetMode="External"/><Relationship Id="rId2" Type="http://schemas.openxmlformats.org/officeDocument/2006/relationships/hyperlink" Target="https://www.schwansmarketingki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PAGODA® Marketing Kit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818A4-EDD2-5D4F-AD8C-577F664D0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4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Kit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4876" y="1156695"/>
            <a:ext cx="8420630" cy="5502562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Leverage the assets within this marketing kit to delight and inspire PAGODA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shoppers along the path to purchase.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/>
            <a:r>
              <a:rPr lang="en-US" dirty="0">
                <a:latin typeface="Times New Roman"/>
                <a:cs typeface="Times New Roman"/>
              </a:rPr>
              <a:t>Leverage retailer channels: placements in communications and tactics pre-shop (digital and circular).</a:t>
            </a:r>
          </a:p>
          <a:p>
            <a:pPr marL="285750" indent="-285750"/>
            <a:r>
              <a:rPr lang="en-US" dirty="0">
                <a:latin typeface="Times New Roman"/>
                <a:cs typeface="Times New Roman"/>
              </a:rPr>
              <a:t>Leverage marketing kit assets to have a consistent look and feel at all touch points during the campaign.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CIRCULAR ASSETS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editable files along with PAGODA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pack-shot images.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Retailers can leverage assets for placement in-ad and can update with correct product mix, description and pricing.</a:t>
            </a:r>
            <a:endParaRPr lang="en-US" dirty="0"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DIGITAL BANNERS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editable files. Retailers can add their logo to the banner.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Retailers can leverage assets for placement on retail websites or ad exchange and can update the CTA based on </a:t>
            </a:r>
            <a:br>
              <a:rPr lang="en-US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click-through destination</a:t>
            </a:r>
            <a:r>
              <a:rPr lang="en-US" dirty="0">
                <a:latin typeface="Times New Roman"/>
                <a:cs typeface="Times New Roman"/>
              </a:rPr>
              <a:t>.  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Banner ads should link to PAGODA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product information on the retailer’s site or digital coupons (if available).</a:t>
            </a:r>
            <a:endParaRPr lang="en-US" dirty="0"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SOCIAL MEDIA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digital-ready images that can be used on retailer’s Facebook, Twitter and Instagram channels.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Social post copy will be provided. Retailers can adjust copy to align with their social voice/tone and can highlight special offers or deals available on the retailer’s site.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Social posts should link to PAGODA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 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product information on retailer’s site or digital incentives (if available).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1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Kit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A4F7A4-14F2-5A4B-B9A3-81821464245E}"/>
              </a:ext>
            </a:extLst>
          </p:cNvPr>
          <p:cNvSpPr txBox="1">
            <a:spLocks/>
          </p:cNvSpPr>
          <p:nvPr/>
        </p:nvSpPr>
        <p:spPr>
          <a:xfrm>
            <a:off x="157183" y="1234312"/>
            <a:ext cx="5676900" cy="38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pc="300" dirty="0">
                <a:solidFill>
                  <a:srgbClr val="000000"/>
                </a:solidFill>
                <a:latin typeface="Century Gothic"/>
              </a:rPr>
              <a:t>DOWNLOADABLE ASSETS</a:t>
            </a:r>
            <a:endParaRPr lang="en-US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A3A7A5-079D-F240-94E9-7B09A2821D69}"/>
              </a:ext>
            </a:extLst>
          </p:cNvPr>
          <p:cNvCxnSpPr>
            <a:cxnSpLocks/>
          </p:cNvCxnSpPr>
          <p:nvPr/>
        </p:nvCxnSpPr>
        <p:spPr>
          <a:xfrm>
            <a:off x="189838" y="1828813"/>
            <a:ext cx="56769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7EA65E-2030-D941-9CDF-6BAE04177645}"/>
              </a:ext>
            </a:extLst>
          </p:cNvPr>
          <p:cNvSpPr txBox="1"/>
          <p:nvPr/>
        </p:nvSpPr>
        <p:spPr>
          <a:xfrm>
            <a:off x="100030" y="1865683"/>
            <a:ext cx="5367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entury Gothic"/>
              </a:rPr>
              <a:t>DOWNLOAD ASSETS: 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entury Gothic"/>
                <a:hlinkClick r:id="rId2"/>
              </a:rPr>
              <a:t>CLICK HERE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Century Gothic"/>
              <a:cs typeface="Calibri" panose="020F0502020204030204"/>
            </a:endParaRPr>
          </a:p>
          <a:p>
            <a:endParaRPr lang="en-US" dirty="0">
              <a:latin typeface="Century Gothic"/>
              <a:cs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13B2A-424C-6443-B879-D1CF47C9072E}"/>
              </a:ext>
            </a:extLst>
          </p:cNvPr>
          <p:cNvSpPr/>
          <p:nvPr/>
        </p:nvSpPr>
        <p:spPr>
          <a:xfrm>
            <a:off x="3398860" y="2336845"/>
            <a:ext cx="5487245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solidFill>
                  <a:srgbClr val="39160F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HAVE QUESTIONS OR NEED ADDITIONAL SUPPORT?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CONTACT: Christa Bundt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cs typeface="Times New Roman"/>
                <a:hlinkClick r:id="rId3"/>
              </a:rPr>
              <a:t>Christa.Bundt@Schwans.com</a:t>
            </a:r>
            <a:endParaRPr lang="en-US" sz="1500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39160F"/>
                </a:solidFill>
                <a:latin typeface="Century Gothic"/>
                <a:ea typeface="Baskerville" panose="02020502070401020303" pitchFamily="18" charset="0"/>
                <a:cs typeface="Times New Roman"/>
              </a:rPr>
              <a:t>DELIVERABLES</a:t>
            </a:r>
            <a:br>
              <a:rPr lang="en-US" sz="1200" b="1" dirty="0"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Circular Ad Layouts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Digital</a:t>
            </a:r>
            <a:endParaRPr lang="en-US" sz="15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Standard banners: 300 x 250, 728 x 90, 160 x 600 and 320 x 50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Social Media</a:t>
            </a:r>
            <a:endParaRPr lang="en-US" sz="15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Facebook newsfeed ad: 1200 x 630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Instagram: 1080 x 1080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Twitter: 1200 x 675 pixels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+   post copy options</a:t>
            </a:r>
            <a:b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E0C2502D-ADE6-A13D-E3F7-43DFF204B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64" y="2636175"/>
            <a:ext cx="2865205" cy="28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4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B6965-6F7A-A940-A4DA-BA67DD625498}"/>
              </a:ext>
            </a:extLst>
          </p:cNvPr>
          <p:cNvSpPr txBox="1">
            <a:spLocks/>
          </p:cNvSpPr>
          <p:nvPr/>
        </p:nvSpPr>
        <p:spPr>
          <a:xfrm>
            <a:off x="-1061003" y="2209689"/>
            <a:ext cx="2857500" cy="383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3" W x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3" H</a:t>
            </a:r>
            <a:endParaRPr kumimoji="0" lang="en-US" sz="15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Baskerville" panose="02020502070401020303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10" W x 3" H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09C7320-E82D-7F4C-9248-64DAF660CB22}"/>
              </a:ext>
            </a:extLst>
          </p:cNvPr>
          <p:cNvSpPr txBox="1">
            <a:spLocks/>
          </p:cNvSpPr>
          <p:nvPr/>
        </p:nvSpPr>
        <p:spPr>
          <a:xfrm>
            <a:off x="7764385" y="3724490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1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60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" W X 10" H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3BCDADF-8BD7-2A40-8C91-40CF3862AE16}"/>
              </a:ext>
            </a:extLst>
          </p:cNvPr>
          <p:cNvSpPr txBox="1">
            <a:spLocks/>
          </p:cNvSpPr>
          <p:nvPr/>
        </p:nvSpPr>
        <p:spPr>
          <a:xfrm>
            <a:off x="7835912" y="6493839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pc="100">
                <a:solidFill>
                  <a:srgbClr val="000000"/>
                </a:solidFill>
                <a:latin typeface="Century Gothic" panose="020B0502020202020204" pitchFamily="34" charset="0"/>
              </a:rPr>
              <a:t>10" W X 3" 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201E2E-878B-7A4B-B50A-4F1199E78C24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CIRCULAR AD LAYOUTS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943E9-5A48-AA4D-A1DD-15404606C4E2}"/>
              </a:ext>
            </a:extLst>
          </p:cNvPr>
          <p:cNvCxnSpPr>
            <a:cxnSpLocks/>
          </p:cNvCxnSpPr>
          <p:nvPr/>
        </p:nvCxnSpPr>
        <p:spPr>
          <a:xfrm>
            <a:off x="414114" y="2096219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BB16045-07A1-3B34-73B1-0ACDBE11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76" y="1181100"/>
            <a:ext cx="2509073" cy="250907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5CADF9D-9D7C-1980-CA02-291C393E2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8" y="3993268"/>
            <a:ext cx="8213877" cy="24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3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Banners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F2394D-EC66-FF41-8AE5-69335274BA16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DIGITAL AD LAYOUTS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414A3-E89C-4242-9331-680328977867}"/>
              </a:ext>
            </a:extLst>
          </p:cNvPr>
          <p:cNvCxnSpPr>
            <a:cxnSpLocks/>
          </p:cNvCxnSpPr>
          <p:nvPr/>
        </p:nvCxnSpPr>
        <p:spPr>
          <a:xfrm>
            <a:off x="414114" y="2096219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CF2AE0A-B3DD-6A47-9671-566616F0A24E}"/>
              </a:ext>
            </a:extLst>
          </p:cNvPr>
          <p:cNvSpPr>
            <a:spLocks noGrp="1"/>
          </p:cNvSpPr>
          <p:nvPr/>
        </p:nvSpPr>
        <p:spPr>
          <a:xfrm>
            <a:off x="51765" y="2201994"/>
            <a:ext cx="1635856" cy="219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300 x 250</a:t>
            </a:r>
          </a:p>
          <a:p>
            <a:r>
              <a:rPr lang="en-US">
                <a:latin typeface="Times New Roman" panose="02020603050405020304" pitchFamily="18" charset="0"/>
              </a:rPr>
              <a:t>728 x 90</a:t>
            </a:r>
          </a:p>
          <a:p>
            <a:r>
              <a:rPr lang="en-US">
                <a:latin typeface="Times New Roman" panose="02020603050405020304" pitchFamily="18" charset="0"/>
              </a:rPr>
              <a:t>160 x 600</a:t>
            </a:r>
          </a:p>
          <a:p>
            <a:r>
              <a:rPr lang="en-US">
                <a:latin typeface="Times New Roman" panose="02020603050405020304" pitchFamily="18" charset="0"/>
              </a:rPr>
              <a:t>320 x 50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C5DCD9E-0D63-BF46-8AEA-2913C8EC17E3}"/>
              </a:ext>
            </a:extLst>
          </p:cNvPr>
          <p:cNvSpPr txBox="1">
            <a:spLocks/>
          </p:cNvSpPr>
          <p:nvPr/>
        </p:nvSpPr>
        <p:spPr>
          <a:xfrm>
            <a:off x="6134221" y="4103538"/>
            <a:ext cx="913539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B0ECBA9-A92D-F046-9A1C-F7D7854B694B}"/>
              </a:ext>
            </a:extLst>
          </p:cNvPr>
          <p:cNvSpPr txBox="1">
            <a:spLocks/>
          </p:cNvSpPr>
          <p:nvPr/>
        </p:nvSpPr>
        <p:spPr>
          <a:xfrm>
            <a:off x="5750009" y="6260873"/>
            <a:ext cx="1220102" cy="31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728 x 90</a:t>
            </a:r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SHOWN AT 75%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A66B3F1-F7F3-8D4C-9555-BBC003C0CC1C}"/>
              </a:ext>
            </a:extLst>
          </p:cNvPr>
          <p:cNvSpPr txBox="1">
            <a:spLocks/>
          </p:cNvSpPr>
          <p:nvPr/>
        </p:nvSpPr>
        <p:spPr>
          <a:xfrm>
            <a:off x="6203229" y="5053183"/>
            <a:ext cx="794209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320 x 50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3558D87-58A8-664E-9CAF-F976E251043D}"/>
              </a:ext>
            </a:extLst>
          </p:cNvPr>
          <p:cNvSpPr txBox="1">
            <a:spLocks/>
          </p:cNvSpPr>
          <p:nvPr/>
        </p:nvSpPr>
        <p:spPr>
          <a:xfrm>
            <a:off x="7266497" y="6446382"/>
            <a:ext cx="1381398" cy="41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160 x 600 </a:t>
            </a:r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SHOWN AT 75%</a:t>
            </a:r>
          </a:p>
        </p:txBody>
      </p:sp>
      <p:pic>
        <p:nvPicPr>
          <p:cNvPr id="5" name="Picture 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EEFDBA5-6AEF-3D5E-86D1-04DAB7928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66" y="1093304"/>
            <a:ext cx="1420698" cy="5327619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8155721-5893-2DFE-847E-49F235604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30" y="1776016"/>
            <a:ext cx="2723430" cy="226952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502EF30-6B72-6560-C953-47948F9E5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91" y="4394382"/>
            <a:ext cx="4126669" cy="644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FC9501-5FB0-59FC-7BF8-5E113ACEA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33" y="5403632"/>
            <a:ext cx="6934127" cy="8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6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FA8AAE-9ABA-9A4E-9E58-DB2C185A5537}"/>
              </a:ext>
            </a:extLst>
          </p:cNvPr>
          <p:cNvSpPr txBox="1">
            <a:spLocks/>
          </p:cNvSpPr>
          <p:nvPr/>
        </p:nvSpPr>
        <p:spPr>
          <a:xfrm>
            <a:off x="200313" y="70667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LAYOUTS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621C9AE-A58A-F44D-8ECC-76FEC12068ED}"/>
              </a:ext>
            </a:extLst>
          </p:cNvPr>
          <p:cNvSpPr txBox="1">
            <a:spLocks/>
          </p:cNvSpPr>
          <p:nvPr/>
        </p:nvSpPr>
        <p:spPr>
          <a:xfrm>
            <a:off x="8323263" y="4139812"/>
            <a:ext cx="730837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TWITTER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11258D7-BA67-2043-8AB7-783886D042A5}"/>
              </a:ext>
            </a:extLst>
          </p:cNvPr>
          <p:cNvSpPr txBox="1">
            <a:spLocks/>
          </p:cNvSpPr>
          <p:nvPr/>
        </p:nvSpPr>
        <p:spPr>
          <a:xfrm>
            <a:off x="3790802" y="3429503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F79990-18EB-594C-A6DB-45AE1956BE4E}"/>
              </a:ext>
            </a:extLst>
          </p:cNvPr>
          <p:cNvSpPr txBox="1">
            <a:spLocks/>
          </p:cNvSpPr>
          <p:nvPr/>
        </p:nvSpPr>
        <p:spPr>
          <a:xfrm>
            <a:off x="143218" y="1600228"/>
            <a:ext cx="3097417" cy="620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Facebook newsfeed ad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1200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x 630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Instagram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1080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x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1080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Twitter: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1200 x 675</a:t>
            </a:r>
            <a:endParaRPr lang="en-US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FCAB2AA-3014-7D41-BAA9-84379558A4E7}"/>
              </a:ext>
            </a:extLst>
          </p:cNvPr>
          <p:cNvSpPr txBox="1">
            <a:spLocks/>
          </p:cNvSpPr>
          <p:nvPr/>
        </p:nvSpPr>
        <p:spPr>
          <a:xfrm>
            <a:off x="3547533" y="4724662"/>
            <a:ext cx="5291667" cy="2011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Pagoda has the easy answer to your snack cravings with delicious Asian-inspired snacks packed with bold flavors and fresh ingredients. 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Satisfy your snack cravings with delicious Asian-inspired snacks from Pagoda, packed with bold flavors and fresh ingredients.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Pagoda is packed with bold flavors and fresh ingredients, wrapped up and ready for you anytime your craving hits.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/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endParaRPr lang="en-US" sz="14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0176351-557A-114D-AB2C-A96BC6E4C6EA}"/>
              </a:ext>
            </a:extLst>
          </p:cNvPr>
          <p:cNvSpPr txBox="1">
            <a:spLocks/>
          </p:cNvSpPr>
          <p:nvPr/>
        </p:nvSpPr>
        <p:spPr>
          <a:xfrm>
            <a:off x="3641944" y="4258798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POST COPY OPTIONS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B328EB-E05C-5743-860D-E2AE5C93899A}"/>
              </a:ext>
            </a:extLst>
          </p:cNvPr>
          <p:cNvCxnSpPr>
            <a:cxnSpLocks/>
          </p:cNvCxnSpPr>
          <p:nvPr/>
        </p:nvCxnSpPr>
        <p:spPr>
          <a:xfrm>
            <a:off x="3674599" y="4643236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178EC95-68D6-A649-A45E-6E62EB437C6A}"/>
              </a:ext>
            </a:extLst>
          </p:cNvPr>
          <p:cNvSpPr txBox="1">
            <a:spLocks/>
          </p:cNvSpPr>
          <p:nvPr/>
        </p:nvSpPr>
        <p:spPr>
          <a:xfrm>
            <a:off x="8134407" y="2436002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57A6BBB-FA4B-8E45-BDB6-8DE5BAA3ADB8}"/>
              </a:ext>
            </a:extLst>
          </p:cNvPr>
          <p:cNvSpPr txBox="1">
            <a:spLocks/>
          </p:cNvSpPr>
          <p:nvPr/>
        </p:nvSpPr>
        <p:spPr>
          <a:xfrm>
            <a:off x="200317" y="5881007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46DDB03-0960-9B48-A695-C3C7529C8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245" y="2663188"/>
            <a:ext cx="2590800" cy="145732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B12EE2D-79EA-F224-9805-F2CADFFE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45" y="1067756"/>
            <a:ext cx="2590800" cy="13601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5AA82B-8083-FFF4-291C-949FB0E95B1D}"/>
              </a:ext>
            </a:extLst>
          </p:cNvPr>
          <p:cNvGrpSpPr/>
          <p:nvPr/>
        </p:nvGrpSpPr>
        <p:grpSpPr>
          <a:xfrm>
            <a:off x="145113" y="2221122"/>
            <a:ext cx="3321039" cy="3678689"/>
            <a:chOff x="145113" y="2221122"/>
            <a:chExt cx="3321039" cy="3678689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1BEA392-04AC-A343-9A29-55BF0B7F0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13" y="2221122"/>
              <a:ext cx="3321039" cy="3678689"/>
            </a:xfrm>
            <a:prstGeom prst="rect">
              <a:avLst/>
            </a:prstGeom>
          </p:spPr>
        </p:pic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A1F0A3C1-1F71-9843-AD66-534F3C1AAC53}"/>
                </a:ext>
              </a:extLst>
            </p:cNvPr>
            <p:cNvSpPr txBox="1">
              <a:spLocks/>
            </p:cNvSpPr>
            <p:nvPr/>
          </p:nvSpPr>
          <p:spPr>
            <a:xfrm>
              <a:off x="402173" y="4990892"/>
              <a:ext cx="2721122" cy="19175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5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 spc="3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650" dirty="0">
                  <a:solidFill>
                    <a:srgbClr val="000000"/>
                  </a:solidFill>
                  <a:latin typeface="+mn-lt"/>
                  <a:cs typeface="Times New Roman"/>
                </a:rPr>
                <a:t>Now in the freezer aisle </a:t>
              </a:r>
              <a:endParaRPr lang="en-US" sz="65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212E09-76C9-5C40-B654-AA0A37B1D61E}"/>
                </a:ext>
              </a:extLst>
            </p:cNvPr>
            <p:cNvSpPr/>
            <p:nvPr/>
          </p:nvSpPr>
          <p:spPr>
            <a:xfrm>
              <a:off x="277230" y="2719552"/>
              <a:ext cx="3061855" cy="418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2CD012C-BE29-D344-B391-4E569517F24B}"/>
                </a:ext>
              </a:extLst>
            </p:cNvPr>
            <p:cNvSpPr txBox="1">
              <a:spLocks/>
            </p:cNvSpPr>
            <p:nvPr/>
          </p:nvSpPr>
          <p:spPr>
            <a:xfrm>
              <a:off x="256221" y="2649395"/>
              <a:ext cx="3047608" cy="478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5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000" b="0" i="0" kern="1200" spc="300">
                  <a:solidFill>
                    <a:schemeClr val="tx1"/>
                  </a:solidFill>
                  <a:latin typeface="Adobe Caslon Pro Bold" panose="0205050205050A020403" pitchFamily="18" charset="77"/>
                  <a:ea typeface="Baskerville" panose="02020502070401020303" pitchFamily="18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cs typeface="Times New Roman"/>
                </a:rPr>
                <a:t>PAGODA® has the easy answer to your snack cravings with delicious Asian-inspired snacks packed with bold flavors and fresh ingredients.</a:t>
              </a:r>
              <a:endParaRPr 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</a:endParaRPr>
            </a:p>
          </p:txBody>
        </p:sp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837ABA4-27DA-39DB-BAA1-727A1B74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654" y="3146484"/>
              <a:ext cx="3006051" cy="1578177"/>
            </a:xfrm>
            <a:prstGeom prst="rect">
              <a:avLst/>
            </a:prstGeom>
          </p:spPr>
        </p:pic>
      </p:grpSp>
      <p:pic>
        <p:nvPicPr>
          <p:cNvPr id="12" name="Picture 11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9DDD3DCF-1C39-09E7-8016-212D9AE99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928" y="1072999"/>
            <a:ext cx="2326435" cy="23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9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Copy and CTA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69064" y="6491450"/>
            <a:ext cx="363632" cy="365125"/>
          </a:xfrm>
        </p:spPr>
        <p:txBody>
          <a:bodyPr/>
          <a:lstStyle/>
          <a:p>
            <a:fld id="{E42818A4-EDD2-5D4F-AD8C-577F664D0182}" type="slidenum">
              <a:rPr lang="en-US" smtClean="0"/>
              <a:t>7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E7C783A-7E99-3E46-A29B-D8F396B51ADE}"/>
              </a:ext>
            </a:extLst>
          </p:cNvPr>
          <p:cNvSpPr txBox="1">
            <a:spLocks/>
          </p:cNvSpPr>
          <p:nvPr/>
        </p:nvSpPr>
        <p:spPr>
          <a:xfrm>
            <a:off x="423023" y="731818"/>
            <a:ext cx="4257675" cy="5715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900" spc="225" dirty="0">
                <a:solidFill>
                  <a:srgbClr val="000000"/>
                </a:solidFill>
                <a:latin typeface="Century Gothic" panose="020B0502020202020204" pitchFamily="34" charset="0"/>
              </a:rPr>
              <a:t>ALT DIGITAL CTA OPTIONS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67FBA7-078F-5248-8314-CA1FBE96168D}"/>
              </a:ext>
            </a:extLst>
          </p:cNvPr>
          <p:cNvCxnSpPr>
            <a:cxnSpLocks/>
          </p:cNvCxnSpPr>
          <p:nvPr/>
        </p:nvCxnSpPr>
        <p:spPr>
          <a:xfrm>
            <a:off x="447514" y="1463444"/>
            <a:ext cx="32820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B8FAAE-71F1-194F-A115-23DEB93C581B}"/>
              </a:ext>
            </a:extLst>
          </p:cNvPr>
          <p:cNvSpPr txBox="1"/>
          <p:nvPr/>
        </p:nvSpPr>
        <p:spPr>
          <a:xfrm>
            <a:off x="423023" y="1498348"/>
            <a:ext cx="4024991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a coupon or offer (CTA: Save Now).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the product page on the retailer's website to add to cart if this capability is available (CTA: Shop Now).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DA71A0C-DA7A-4842-808A-DEEE45E85339}"/>
              </a:ext>
            </a:extLst>
          </p:cNvPr>
          <p:cNvSpPr txBox="1">
            <a:spLocks/>
          </p:cNvSpPr>
          <p:nvPr/>
        </p:nvSpPr>
        <p:spPr>
          <a:xfrm>
            <a:off x="1686717" y="5989117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71EBAA1-8B47-B144-8996-EBEE627DAAEF}"/>
              </a:ext>
            </a:extLst>
          </p:cNvPr>
          <p:cNvSpPr txBox="1">
            <a:spLocks/>
          </p:cNvSpPr>
          <p:nvPr/>
        </p:nvSpPr>
        <p:spPr>
          <a:xfrm>
            <a:off x="4467833" y="5989117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E00C01E-3A44-E345-8A3E-8CE4E46D7FF9}"/>
              </a:ext>
            </a:extLst>
          </p:cNvPr>
          <p:cNvSpPr txBox="1">
            <a:spLocks/>
          </p:cNvSpPr>
          <p:nvPr/>
        </p:nvSpPr>
        <p:spPr>
          <a:xfrm>
            <a:off x="7303307" y="5989117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B2291-AD7C-9640-AA2B-8E0FDA02E395}"/>
              </a:ext>
            </a:extLst>
          </p:cNvPr>
          <p:cNvSpPr txBox="1">
            <a:spLocks/>
          </p:cNvSpPr>
          <p:nvPr/>
        </p:nvSpPr>
        <p:spPr>
          <a:xfrm>
            <a:off x="4550739" y="729235"/>
            <a:ext cx="4257675" cy="5715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900" spc="225" dirty="0">
                <a:latin typeface="Century Gothic" panose="020B0502020202020204" pitchFamily="34" charset="0"/>
              </a:rPr>
              <a:t>ALT COPY OPTIONS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DD5E5-AC82-374F-9043-6E72DE5004A2}"/>
              </a:ext>
            </a:extLst>
          </p:cNvPr>
          <p:cNvCxnSpPr>
            <a:cxnSpLocks/>
          </p:cNvCxnSpPr>
          <p:nvPr/>
        </p:nvCxnSpPr>
        <p:spPr>
          <a:xfrm>
            <a:off x="4575230" y="1460861"/>
            <a:ext cx="32820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F1534E-19DF-774A-A35C-B56DCE834681}"/>
              </a:ext>
            </a:extLst>
          </p:cNvPr>
          <p:cNvSpPr txBox="1"/>
          <p:nvPr/>
        </p:nvSpPr>
        <p:spPr>
          <a:xfrm>
            <a:off x="4550739" y="1495765"/>
            <a:ext cx="4221302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Alt headline option for Circulars, Banners, and Social Creative: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Crispy. Crunchy. </a:t>
            </a:r>
            <a:r>
              <a:rPr lang="en-US" sz="1400" dirty="0" err="1">
                <a:latin typeface="Times New Roman"/>
                <a:cs typeface="Times New Roman"/>
              </a:rPr>
              <a:t>Craveable</a:t>
            </a:r>
            <a:r>
              <a:rPr lang="en-US" sz="1400" dirty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Big Craving. Bigger Flavor.</a:t>
            </a:r>
          </a:p>
          <a:p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DF8A04-EEA8-E0B0-3394-2FEA2B1C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1" y="3736458"/>
            <a:ext cx="2723433" cy="2269527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6F945D-3EA5-B925-DF75-C141A99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32" y="3736458"/>
            <a:ext cx="2704307" cy="225358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478C17F-AFAB-B4FD-5A58-425FE73E7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237" y="3725317"/>
            <a:ext cx="2713460" cy="22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50CB32DC5DC42B8B91E1AF4BA9755" ma:contentTypeVersion="20" ma:contentTypeDescription="Create a new document." ma:contentTypeScope="" ma:versionID="f64716c64252541a3cd361e559bd871c">
  <xsd:schema xmlns:xsd="http://www.w3.org/2001/XMLSchema" xmlns:xs="http://www.w3.org/2001/XMLSchema" xmlns:p="http://schemas.microsoft.com/office/2006/metadata/properties" xmlns:ns2="9024903b-9b12-4bc4-984c-b8b2ca408b41" xmlns:ns3="5f69cc24-1ef4-4f77-a094-0c1d23b535e0" targetNamespace="http://schemas.microsoft.com/office/2006/metadata/properties" ma:root="true" ma:fieldsID="4467775ae010e65db3632ce83170710f" ns2:_="" ns3:_="">
    <xsd:import namespace="9024903b-9b12-4bc4-984c-b8b2ca408b41"/>
    <xsd:import namespace="5f69cc24-1ef4-4f77-a094-0c1d23b535e0"/>
    <xsd:element name="properties">
      <xsd:complexType>
        <xsd:sequence>
          <xsd:element name="documentManagement">
            <xsd:complexType>
              <xsd:all>
                <xsd:element ref="ns2:Upshot_x0020_Document_x0020_Type" minOccurs="0"/>
                <xsd:element ref="ns2:Job_x0020_Number" minOccurs="0"/>
                <xsd:element ref="ns2:Upshot_x0020_Department" minOccurs="0"/>
                <xsd:element ref="ns3:MediaServiceMetadata" minOccurs="0"/>
                <xsd:element ref="ns3:MediaServiceFastMetadata" minOccurs="0"/>
                <xsd:element ref="ns3:Job_x0020_Number_x003a_Job_x0020_Description" minOccurs="0"/>
                <xsd:element ref="ns3:Job_x0020_Number_x003a_Client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4903b-9b12-4bc4-984c-b8b2ca408b41" elementFormDefault="qualified">
    <xsd:import namespace="http://schemas.microsoft.com/office/2006/documentManagement/types"/>
    <xsd:import namespace="http://schemas.microsoft.com/office/infopath/2007/PartnerControls"/>
    <xsd:element name="Upshot_x0020_Document_x0020_Type" ma:index="2" nillable="true" ma:displayName="Upshot Document Type" ma:list="{7726186a-3199-4e7a-8822-d07f2d0c4d80}" ma:internalName="Upshot_x0020_Document_x0020_Type" ma:showField="Title" ma:web="9024903b-9b12-4bc4-984c-b8b2ca408b41">
      <xsd:simpleType>
        <xsd:restriction base="dms:Lookup"/>
      </xsd:simpleType>
    </xsd:element>
    <xsd:element name="Job_x0020_Number" ma:index="3" nillable="true" ma:displayName="Job Number" ma:list="{dfd5c535-38f1-4c60-ba59-faf9daa5fd97}" ma:internalName="Job_x0020_Number" ma:readOnly="false" ma:showField="Title" ma:web="9024903b-9b12-4bc4-984c-b8b2ca408b41">
      <xsd:simpleType>
        <xsd:restriction base="dms:Lookup"/>
      </xsd:simpleType>
    </xsd:element>
    <xsd:element name="Upshot_x0020_Department" ma:index="4" nillable="true" ma:displayName="Upshot Department" ma:list="{63a83ff0-edd0-4f65-8b98-f83399290455}" ma:internalName="Upshot_x0020_Department" ma:showField="Title" ma:web="9024903b-9b12-4bc4-984c-b8b2ca408b41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9cc24-1ef4-4f77-a094-0c1d23b53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Job_x0020_Number_x003a_Job_x0020_Description" ma:index="10" nillable="true" ma:displayName="Job Description" ma:list="{dfd5c535-38f1-4c60-ba59-faf9daa5fd97}" ma:internalName="Job_x0020_Number_x003a_Job_x0020_Description" ma:readOnly="true" ma:showField="Job_x0020_Description" ma:web="9024903b-9b12-4bc4-984c-b8b2ca408b41">
      <xsd:simpleType>
        <xsd:restriction base="dms:Lookup"/>
      </xsd:simpleType>
    </xsd:element>
    <xsd:element name="Job_x0020_Number_x003a_Client" ma:index="11" nillable="true" ma:displayName="Client" ma:list="{dfd5c535-38f1-4c60-ba59-faf9daa5fd97}" ma:internalName="Job_x0020_Number_x003a_Client" ma:readOnly="true" ma:showField="Client" ma:web="9024903b-9b12-4bc4-984c-b8b2ca408b41">
      <xsd:simpleType>
        <xsd:restriction base="dms:Lookup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shot_x0020_Department xmlns="9024903b-9b12-4bc4-984c-b8b2ca408b41" xsi:nil="true"/>
    <Upshot_x0020_Document_x0020_Type xmlns="9024903b-9b12-4bc4-984c-b8b2ca408b41" xsi:nil="true"/>
    <Job_x0020_Number xmlns="9024903b-9b12-4bc4-984c-b8b2ca408b41" xsi:nil="true"/>
  </documentManagement>
</p:properties>
</file>

<file path=customXml/itemProps1.xml><?xml version="1.0" encoding="utf-8"?>
<ds:datastoreItem xmlns:ds="http://schemas.openxmlformats.org/officeDocument/2006/customXml" ds:itemID="{9DDD0F82-26E2-4AAE-9B7E-159134F21C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E0F95-6D3E-45A2-8ED3-EBBAA63E2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4903b-9b12-4bc4-984c-b8b2ca408b41"/>
    <ds:schemaRef ds:uri="5f69cc24-1ef4-4f77-a094-0c1d23b535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6F8EA9-32D8-4417-8527-CA47F02FB6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2b1c85-42af-4c10-aa63-b09def28789c"/>
    <ds:schemaRef ds:uri="http://www.w3.org/XML/1998/namespace"/>
    <ds:schemaRef ds:uri="http://purl.org/dc/dcmitype/"/>
    <ds:schemaRef ds:uri="9024903b-9b12-4bc4-984c-b8b2ca408b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636</Words>
  <Application>Microsoft Macintosh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Caslon Pro Bold</vt:lpstr>
      <vt:lpstr>Arial</vt:lpstr>
      <vt:lpstr>Calibri</vt:lpstr>
      <vt:lpstr>Century Gothic</vt:lpstr>
      <vt:lpstr>Times New Roman</vt:lpstr>
      <vt:lpstr>Office Theme</vt:lpstr>
      <vt:lpstr>PAGODA® Marketing Kit</vt:lpstr>
      <vt:lpstr>Marketing Kit Guidelines</vt:lpstr>
      <vt:lpstr>Marketing Kit</vt:lpstr>
      <vt:lpstr>Circular Ads</vt:lpstr>
      <vt:lpstr>Digital Banners</vt:lpstr>
      <vt:lpstr>Social Media</vt:lpstr>
      <vt:lpstr>Digital Copy and CTA Options</vt:lpstr>
    </vt:vector>
  </TitlesOfParts>
  <Company>The Schwan Food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Helmke</dc:creator>
  <cp:lastModifiedBy>Shannon Helmke</cp:lastModifiedBy>
  <cp:revision>104</cp:revision>
  <dcterms:created xsi:type="dcterms:W3CDTF">2018-04-14T17:11:24Z</dcterms:created>
  <dcterms:modified xsi:type="dcterms:W3CDTF">2023-01-04T19:16:14Z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0x010100E9050CB32DC5DC42B8B91E1AF4BA9755</vt:lpwstr>
  </property>
  <property fmtid="{D5CDD505-2E9C-101B-9397-08002B2CF9AE}" pid="3" name="MSIP_Label_73df1be6-0672-4263-b49c-54dc922cf236_Enabled">
    <vt:lpwstr>true</vt:lpwstr>
  </property>
  <property fmtid="{D5CDD505-2E9C-101B-9397-08002B2CF9AE}" pid="4" name="MSIP_Label_73df1be6-0672-4263-b49c-54dc922cf236_SetDate">
    <vt:lpwstr>2023-01-04T18:30:37Z</vt:lpwstr>
  </property>
  <property fmtid="{D5CDD505-2E9C-101B-9397-08002B2CF9AE}" pid="5" name="MSIP_Label_73df1be6-0672-4263-b49c-54dc922cf236_Method">
    <vt:lpwstr>Standard</vt:lpwstr>
  </property>
  <property fmtid="{D5CDD505-2E9C-101B-9397-08002B2CF9AE}" pid="6" name="MSIP_Label_73df1be6-0672-4263-b49c-54dc922cf236_Name">
    <vt:lpwstr>Confidential SubLabel 09</vt:lpwstr>
  </property>
  <property fmtid="{D5CDD505-2E9C-101B-9397-08002B2CF9AE}" pid="7" name="MSIP_Label_73df1be6-0672-4263-b49c-54dc922cf236_SiteId">
    <vt:lpwstr>0884da07-6823-4c0a-a30d-fbd44ca07a22</vt:lpwstr>
  </property>
  <property fmtid="{D5CDD505-2E9C-101B-9397-08002B2CF9AE}" pid="8" name="MSIP_Label_73df1be6-0672-4263-b49c-54dc922cf236_ActionId">
    <vt:lpwstr>c7585403-eb5b-495f-82c4-ee488b410fa4</vt:lpwstr>
  </property>
  <property fmtid="{D5CDD505-2E9C-101B-9397-08002B2CF9AE}" pid="9" name="MSIP_Label_73df1be6-0672-4263-b49c-54dc922cf236_ContentBits">
    <vt:lpwstr>0</vt:lpwstr>
  </property>
</Properties>
</file>