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7" r:id="rId3"/>
    <p:sldId id="274" r:id="rId4"/>
    <p:sldId id="275" r:id="rId5"/>
    <p:sldId id="276" r:id="rId6"/>
    <p:sldId id="277" r:id="rId7"/>
    <p:sldId id="2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6"/>
    <p:restoredTop sz="94558"/>
  </p:normalViewPr>
  <p:slideViewPr>
    <p:cSldViewPr snapToGrid="0">
      <p:cViewPr varScale="1">
        <p:scale>
          <a:sx n="116" d="100"/>
          <a:sy n="116" d="100"/>
        </p:scale>
        <p:origin x="9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CF89A1-B208-4205-4D44-2F6C4D4B5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895" t="-2493" r="12956" b="39102"/>
          <a:stretch/>
        </p:blipFill>
        <p:spPr>
          <a:xfrm>
            <a:off x="3130602" y="4996046"/>
            <a:ext cx="6106159" cy="13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591111"/>
            <a:ext cx="5181600" cy="35858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591111"/>
            <a:ext cx="5181600" cy="358585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210020-8E5F-0687-DFA7-E8E24181F247}"/>
              </a:ext>
            </a:extLst>
          </p:cNvPr>
          <p:cNvSpPr txBox="1">
            <a:spLocks/>
          </p:cNvSpPr>
          <p:nvPr userDrawn="1"/>
        </p:nvSpPr>
        <p:spPr>
          <a:xfrm>
            <a:off x="839788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A526EE-25FD-08F8-B999-994242C6A6DF}"/>
              </a:ext>
            </a:extLst>
          </p:cNvPr>
          <p:cNvSpPr txBox="1">
            <a:spLocks/>
          </p:cNvSpPr>
          <p:nvPr userDrawn="1"/>
        </p:nvSpPr>
        <p:spPr>
          <a:xfrm>
            <a:off x="6170071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8534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558165-E4E3-ED9A-3361-459E6650C45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80272-AF8C-5466-8225-97EAF3CE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EFBCD95-A6EB-1039-6459-F37B9BC1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972B5F-0AC3-2279-C73A-B3F7621BAB6E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D8569-1A55-503C-0A07-3F2D97F65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2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D216C-F053-34A3-A468-2ED173A9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97510"/>
            <a:ext cx="6172200" cy="4363540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7BA1A-B581-00D3-B06B-29C385AB3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05448"/>
            <a:ext cx="3932237" cy="43635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360C0-0053-99B5-8009-9AC89A0D8A92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A35013-277B-738A-E73E-54781BF9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971329B-F89A-9238-FB9D-AF54C2217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95DA38-8DF8-11AA-4F14-F603F8F7E9A3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DF243-05F0-8CE2-8474-F1A853325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16CE17-20C7-D365-F09A-E504C31813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48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51BD8C-5A8C-1057-C24D-05566FE9C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94985"/>
            <a:ext cx="6172200" cy="41660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4869-81ED-716C-FA73-DEA89EB9B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020"/>
            <a:ext cx="3932237" cy="418496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1E30-841E-DFDB-D492-280BD6B7FE9E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AEC69D-49DF-94E1-27D2-C8010CD1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F9DB3CA-563B-B768-D73A-88A6C7055E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5D06CE-C3DA-286B-A25E-7DFA0C2D6DC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AFCB1-81F7-5F41-9E5F-0338432E8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E81F36-35ED-69C0-C1DB-D2D4604E2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98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69ECA-5C65-D636-55EF-6299D0195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871931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9080-AE7A-1238-B70A-5C4BD235DD0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D9BE67-9A89-8416-1238-2509A0B3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B88A76D-37C5-AF04-072E-5AE6F5C47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743E35-FDF7-0269-66D5-FBB5CACA912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4059A8-AEC5-6A45-B002-1408F0E63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9B3732-6ABD-F075-CB80-E62F3473A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1819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1EFEA-DC8A-6342-EED0-E1D4676FD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671514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C0C47-4134-F0AF-2080-201D8A61BB30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10145D-F81B-AD56-BB79-C6AEA54F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8393822-6A98-3404-E4B6-772B4B1F51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AED1C8-9954-39F2-C5F4-81777AB4ADEC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036597-5152-7AC1-3621-2590B46D9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CE3967-5636-82F5-B0CB-EA0BAC4D1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77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BAAAE-2F14-22B5-443C-2D5959150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5191760"/>
            <a:ext cx="11765280" cy="733225"/>
          </a:xfrm>
        </p:spPr>
        <p:txBody>
          <a:bodyPr anchor="b">
            <a:normAutofit/>
          </a:bodyPr>
          <a:lstStyle>
            <a:lvl1pPr algn="ctr">
              <a:defRPr sz="35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35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C1DB6-5509-DF19-87A3-CFD4E76E0405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A0E45-A30F-97CD-4229-A078D4527A8F}"/>
              </a:ext>
            </a:extLst>
          </p:cNvPr>
          <p:cNvSpPr/>
          <p:nvPr userDrawn="1"/>
        </p:nvSpPr>
        <p:spPr>
          <a:xfrm>
            <a:off x="0" y="0"/>
            <a:ext cx="12192000" cy="245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36A0-32F9-FF7C-FC1D-617BE047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2093C-E4BD-C772-B30C-3B106CEC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320800"/>
            <a:ext cx="10515600" cy="463295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5B6484-32AF-D269-EA4E-A573519E5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72E7A5-F448-C661-FADB-1781A1CC4F0B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0300A-EC15-B3C3-F56F-DC8025B23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732B8A-2C52-11FC-5D46-FF863E18C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8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B8BFEF-CB93-26AA-4E96-A1E0DDBAD232}"/>
              </a:ext>
            </a:extLst>
          </p:cNvPr>
          <p:cNvSpPr/>
          <p:nvPr userDrawn="1"/>
        </p:nvSpPr>
        <p:spPr>
          <a:xfrm>
            <a:off x="0" y="0"/>
            <a:ext cx="12192000" cy="985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9EC9B-0542-A03C-1F82-52626D3F8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2706" y="158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BEB16-F0DB-3FD2-D58E-43733680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6170" y="1671479"/>
            <a:ext cx="10247630" cy="432292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B65B17-BC92-B460-9551-DC25CDD01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085" y="244363"/>
            <a:ext cx="1746536" cy="5254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6F1C85-EFDF-96B5-A4E3-CEA7F6EA6BF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AD9A9A-7283-C3BE-72EF-9343CDED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3B1C153-8201-6661-86CE-C21E8E187A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A53F11-4029-2B6A-27AA-7DD3117EF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8044" y="365125"/>
            <a:ext cx="8685755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238CB8-E85C-F6F6-67E6-565D9C940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045" y="1825625"/>
            <a:ext cx="8685756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56B99-4BF7-2ACA-22C1-2D70720831AB}"/>
              </a:ext>
            </a:extLst>
          </p:cNvPr>
          <p:cNvSpPr/>
          <p:nvPr userDrawn="1"/>
        </p:nvSpPr>
        <p:spPr>
          <a:xfrm>
            <a:off x="0" y="0"/>
            <a:ext cx="2580362" cy="1102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1" y="0"/>
            <a:ext cx="18162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39498A-0E8A-6FFB-AB99-AA3577FE7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72" t="12535" r="19116"/>
          <a:stretch/>
        </p:blipFill>
        <p:spPr>
          <a:xfrm>
            <a:off x="1" y="0"/>
            <a:ext cx="1816274" cy="2454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95FD1-F92C-16C9-37AF-BD629EE63D18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7F44FE-906B-90EE-FB75-129C12A6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78D92C7-02A4-8BC6-5532-2E5F12391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4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14898" y="624902"/>
            <a:ext cx="3459828" cy="2244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9" descr="A picture containing pizza, food, dish, sliced&#10;&#10;Description automatically generated">
            <a:extLst>
              <a:ext uri="{FF2B5EF4-FFF2-40B4-BE49-F238E27FC236}">
                <a16:creationId xmlns:a16="http://schemas.microsoft.com/office/drawing/2014/main" id="{25F3CB0C-05FF-75D3-BE0C-9F51A4B6E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470"/>
          <a:stretch/>
        </p:blipFill>
        <p:spPr>
          <a:xfrm flipH="1">
            <a:off x="-1" y="2949961"/>
            <a:ext cx="5525499" cy="36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1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230226" y="666104"/>
            <a:ext cx="4436777" cy="2265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4D0DFDCC-FD80-69C8-6775-737CF3763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054"/>
          <a:stretch/>
        </p:blipFill>
        <p:spPr>
          <a:xfrm>
            <a:off x="0" y="1606027"/>
            <a:ext cx="528105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3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31905" y="287512"/>
            <a:ext cx="2991902" cy="1782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208220C1-1109-9BD2-291B-47F3535F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09"/>
          <a:stretch/>
        </p:blipFill>
        <p:spPr>
          <a:xfrm>
            <a:off x="0" y="1178717"/>
            <a:ext cx="5064401" cy="582394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EF67C75-13BF-618F-AED3-4620AD684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8442" y="1560461"/>
            <a:ext cx="2240108" cy="8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6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78637-5F11-0D35-9284-FC2CD3D27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684" y="238556"/>
            <a:ext cx="2306629" cy="69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8DCF1-25A3-21EC-8CA3-8669E19F6D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359" b="5359"/>
          <a:stretch/>
        </p:blipFill>
        <p:spPr>
          <a:xfrm>
            <a:off x="331690" y="1512632"/>
            <a:ext cx="4436253" cy="1758296"/>
          </a:xfrm>
          <a:prstGeom prst="rect">
            <a:avLst/>
          </a:prstGeom>
        </p:spPr>
      </p:pic>
      <p:pic>
        <p:nvPicPr>
          <p:cNvPr id="12" name="Picture 11" descr="A picture containing pizza, indoor, slice, sliced&#10;&#10;Description automatically generated">
            <a:extLst>
              <a:ext uri="{FF2B5EF4-FFF2-40B4-BE49-F238E27FC236}">
                <a16:creationId xmlns:a16="http://schemas.microsoft.com/office/drawing/2014/main" id="{1776A5B9-04A3-09B2-CC37-5B5A6B6D7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418"/>
          <a:stretch/>
        </p:blipFill>
        <p:spPr>
          <a:xfrm>
            <a:off x="1451353" y="4688057"/>
            <a:ext cx="4609132" cy="2169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122346-CE1B-38EF-3880-0FD617FE6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239" r="1176"/>
          <a:stretch/>
        </p:blipFill>
        <p:spPr>
          <a:xfrm>
            <a:off x="0" y="3437625"/>
            <a:ext cx="3434080" cy="190774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89E805-FB42-C521-5A2B-0EA07FF8B7E7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56223-A308-CCC8-B0A1-F6B4C5175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6DD72D-46D8-C655-E2BE-125B9858A7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60AEC-B661-F8CA-2E06-565A9EA6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908"/>
            <a:ext cx="10515600" cy="660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892B7-7FC1-4E1F-8C62-9FC0C1DC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60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A0B3-C59C-4C11-E6C3-4993DB1B6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634D4-8A39-2148-6F3E-A7664AAD628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51" r:id="rId4"/>
    <p:sldLayoutId id="2147483662" r:id="rId5"/>
    <p:sldLayoutId id="2147483660" r:id="rId6"/>
    <p:sldLayoutId id="2147483666" r:id="rId7"/>
    <p:sldLayoutId id="2147483664" r:id="rId8"/>
    <p:sldLayoutId id="2147483650" r:id="rId9"/>
    <p:sldLayoutId id="2147483652" r:id="rId10"/>
    <p:sldLayoutId id="2147483665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wansmarketingkits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hyperlink" Target="mailto:Taylor.Witort@schwan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AE957-47FF-DE43-BC1D-73C26308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5191760"/>
            <a:ext cx="11765280" cy="636163"/>
          </a:xfrm>
        </p:spPr>
        <p:txBody>
          <a:bodyPr/>
          <a:lstStyle/>
          <a:p>
            <a:r>
              <a:rPr lang="en-US" dirty="0"/>
              <a:t>SUPER BOWL MARKETING KIT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AC46949-D275-9BD6-3DAE-3E00293A54A3}"/>
              </a:ext>
            </a:extLst>
          </p:cNvPr>
          <p:cNvSpPr txBox="1">
            <a:spLocks/>
          </p:cNvSpPr>
          <p:nvPr/>
        </p:nvSpPr>
        <p:spPr>
          <a:xfrm>
            <a:off x="213360" y="5874805"/>
            <a:ext cx="11765280" cy="636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3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393700" algn="l"/>
              </a:tabLst>
            </a:pPr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9866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D3375FE-D440-22B7-CF71-8C3BD575ADDF}"/>
              </a:ext>
            </a:extLst>
          </p:cNvPr>
          <p:cNvSpPr txBox="1">
            <a:spLocks/>
          </p:cNvSpPr>
          <p:nvPr/>
        </p:nvSpPr>
        <p:spPr>
          <a:xfrm>
            <a:off x="2668044" y="365125"/>
            <a:ext cx="8685755" cy="737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MARKETING KIT GUIDELINES</a:t>
            </a:r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6E58395-A774-87BD-0067-D0C97F6C0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970" y="1227704"/>
            <a:ext cx="8109859" cy="4402592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the assets within this marketing kit to delight and inspire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 shoppers along the path to purchase.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</a:rPr>
              <a:t>Leverage retailer channels: placements in communications and tactics pre-shop (digital and circular).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</a:rPr>
              <a:t>Leverage marketing kit assets to have a consistent look and feel at all touch points during the campaign.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CIRCULAR ASSETS</a:t>
            </a:r>
            <a:endParaRPr lang="en-US" sz="1200" b="1" spc="0" dirty="0">
              <a:solidFill>
                <a:srgbClr val="39160F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editable files along with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pack-shot images.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assets for placement in-ad and can update with correct product mix, description and pricing.</a:t>
            </a: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DIGITAL BANNERS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editable files. Retailers can add their logo to the banner.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assets for placement on retail websites or ad exchange and can update the CTA based on </a:t>
            </a:r>
            <a:b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</a:b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 destination</a:t>
            </a:r>
            <a:r>
              <a:rPr lang="en-US" sz="1100" spc="0" dirty="0">
                <a:latin typeface="Arial" panose="020B0604020202020204" pitchFamily="34" charset="0"/>
              </a:rPr>
              <a:t>.  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Click-through: all banner ads should link to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product information on the brand’s site, retailer’s site or digital incentives (if available).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SOCIAL MEDIA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digital-ready images that can be used on retailer’s Facebook, Twitter and Instagram channels.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Social post copy will be provided. Retailers can adjust copy to align with their social voice/tone and can highlight special offers or deals available on </a:t>
            </a:r>
            <a:r>
              <a:rPr lang="en-US" sz="1100" spc="0" dirty="0" err="1">
                <a:latin typeface="Arial" panose="020B0604020202020204" pitchFamily="34" charset="0"/>
                <a:ea typeface="Baskerville" panose="02020502070401020303" pitchFamily="18" charset="0"/>
              </a:rPr>
              <a:t>RedBaron.com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 or the retailer’s site.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Click-through/link: social posts should link to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product information on brand’s site, retailer’s site or digital incentives (if available).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 BOWL – ASSETS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344AA1-DD2A-0B8D-04F2-232F99E4C548}"/>
              </a:ext>
            </a:extLst>
          </p:cNvPr>
          <p:cNvGrpSpPr/>
          <p:nvPr/>
        </p:nvGrpSpPr>
        <p:grpSpPr>
          <a:xfrm>
            <a:off x="1595195" y="4828131"/>
            <a:ext cx="3561929" cy="767744"/>
            <a:chOff x="2730228" y="5077542"/>
            <a:chExt cx="3561929" cy="767744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E5857DB1-CAE9-524F-A545-0299DF02E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0228" y="5077542"/>
              <a:ext cx="3561929" cy="767744"/>
            </a:xfrm>
            <a:prstGeom prst="rect">
              <a:avLst/>
            </a:prstGeom>
          </p:spPr>
        </p:pic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2F4B08AB-F585-D7ED-409F-F533541196C4}"/>
                </a:ext>
              </a:extLst>
            </p:cNvPr>
            <p:cNvSpPr txBox="1"/>
            <p:nvPr/>
          </p:nvSpPr>
          <p:spPr>
            <a:xfrm>
              <a:off x="2730228" y="5106676"/>
              <a:ext cx="3561929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</a:rPr>
                <a:t>DOWNLOAD ASSETS: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</a:t>
              </a:r>
              <a:endParaRPr lang="en-US" b="1" dirty="0">
                <a:solidFill>
                  <a:schemeClr val="bg1"/>
                </a:solidFill>
                <a:latin typeface="Futura Condensed Medium" panose="02000503000000000000" pitchFamily="2" charset="0"/>
                <a:cs typeface="Calibri" panose="020F0502020204030204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F468DEE-658D-6A2E-7EBA-66C9B45F90AA}"/>
              </a:ext>
            </a:extLst>
          </p:cNvPr>
          <p:cNvSpPr/>
          <p:nvPr/>
        </p:nvSpPr>
        <p:spPr>
          <a:xfrm>
            <a:off x="1090159" y="5654938"/>
            <a:ext cx="4572000" cy="3970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HAVE QUESTIONS OR NEED ADDITIONAL SUPPORT?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Contact: Taylor </a:t>
            </a:r>
            <a:r>
              <a:rPr lang="en-US" sz="1100" dirty="0" err="1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Witort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 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Taylor.Witort@schwans</a:t>
            </a:r>
            <a:r>
              <a:rPr lang="en-US" sz="110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.com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09A8C4-9580-0951-C0E2-EEF5AD1781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56058" y="1823813"/>
            <a:ext cx="2840202" cy="284020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CE9F8BF-43E5-5E17-F7F3-77C3887215F4}"/>
              </a:ext>
            </a:extLst>
          </p:cNvPr>
          <p:cNvSpPr txBox="1">
            <a:spLocks/>
          </p:cNvSpPr>
          <p:nvPr/>
        </p:nvSpPr>
        <p:spPr>
          <a:xfrm>
            <a:off x="5943600" y="1671479"/>
            <a:ext cx="5410200" cy="4322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>
                <a:solidFill>
                  <a:srgbClr val="39160F"/>
                </a:solidFill>
                <a:ea typeface="Baskerville" panose="02020502070401020303" pitchFamily="18" charset="0"/>
              </a:rPr>
              <a:t>DELIVERABLES</a:t>
            </a:r>
            <a:br>
              <a:rPr lang="en-US">
                <a:ea typeface="Baskerville" panose="02020502070401020303" pitchFamily="18" charset="0"/>
              </a:rPr>
            </a:br>
            <a:endParaRPr lang="en-US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>
                <a:ea typeface="Baskerville" panose="02020502070401020303" pitchFamily="18" charset="0"/>
              </a:rPr>
              <a:t>Circular Ad Layouts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3" W x 3" H and 10" W x 3" H</a:t>
            </a:r>
          </a:p>
          <a:p>
            <a:pPr>
              <a:spcBef>
                <a:spcPct val="0"/>
              </a:spcBef>
            </a:pPr>
            <a:endParaRPr lang="en-US" sz="170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>
                <a:ea typeface="Baskerville" panose="02020502070401020303" pitchFamily="18" charset="0"/>
              </a:rPr>
              <a:t>Digital</a:t>
            </a:r>
            <a:endParaRPr lang="en-US" sz="1800" b="1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Standard banners: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>
                <a:ea typeface="Baskerville" panose="02020502070401020303" pitchFamily="18" charset="0"/>
              </a:rPr>
              <a:t>       300 x 250, 728 x 90, 160 x 600 and 320 x 50</a:t>
            </a:r>
          </a:p>
          <a:p>
            <a:pPr>
              <a:spcBef>
                <a:spcPct val="0"/>
              </a:spcBef>
            </a:pPr>
            <a:endParaRPr lang="en-US" sz="170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>
                <a:ea typeface="Baskerville" panose="02020502070401020303" pitchFamily="18" charset="0"/>
              </a:rPr>
              <a:t>Social Media</a:t>
            </a:r>
            <a:endParaRPr lang="en-US" sz="1800" b="1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Instagram: 1080 x 1080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Facebook: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Twitter: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ea typeface="Baskerville" panose="02020502070401020303" pitchFamily="18" charset="0"/>
              </a:rPr>
              <a:t>+ post copy options for all platforms</a:t>
            </a:r>
            <a:endParaRPr lang="en-US" sz="1400" dirty="0">
              <a:solidFill>
                <a:srgbClr val="000000"/>
              </a:solidFill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5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7ACCA5-3F4C-9F47-C671-0FFB61B3AF15}"/>
              </a:ext>
            </a:extLst>
          </p:cNvPr>
          <p:cNvSpPr/>
          <p:nvPr/>
        </p:nvSpPr>
        <p:spPr>
          <a:xfrm>
            <a:off x="3892989" y="1397039"/>
            <a:ext cx="7689411" cy="109100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Circular Ad Layouts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b="1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pizza image that can be swapped out.</a:t>
            </a:r>
            <a:endParaRPr lang="en-US" sz="10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D9676E6-B703-2890-EB44-56F746055EB2}"/>
              </a:ext>
            </a:extLst>
          </p:cNvPr>
          <p:cNvSpPr txBox="1">
            <a:spLocks/>
          </p:cNvSpPr>
          <p:nvPr/>
        </p:nvSpPr>
        <p:spPr>
          <a:xfrm>
            <a:off x="1141176" y="3540644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spc="100" dirty="0">
                <a:solidFill>
                  <a:srgbClr val="000000"/>
                </a:solidFill>
                <a:latin typeface="Futura Condensed Medium" panose="02000503000000000000" pitchFamily="2" charset="0"/>
              </a:rPr>
              <a:t>3</a:t>
            </a:r>
            <a:r>
              <a:rPr kumimoji="0" lang="en-US" sz="80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Condensed Medium" panose="02000503000000000000" pitchFamily="2" charset="0"/>
              </a:rPr>
              <a:t>" W X 3" H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1F8B880-C69C-BAB6-7144-4C99634C1986}"/>
              </a:ext>
            </a:extLst>
          </p:cNvPr>
          <p:cNvSpPr txBox="1">
            <a:spLocks/>
          </p:cNvSpPr>
          <p:nvPr/>
        </p:nvSpPr>
        <p:spPr>
          <a:xfrm>
            <a:off x="1141176" y="6124608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800" spc="100">
                <a:solidFill>
                  <a:srgbClr val="000000"/>
                </a:solidFill>
                <a:latin typeface="Futura Condensed Medium" panose="02000503000000000000" pitchFamily="2" charset="0"/>
              </a:rPr>
              <a:t>10" W X 3" 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09533-4021-96C5-0861-F5F55870A1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1781" y="1217960"/>
            <a:ext cx="2315650" cy="2315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9000B3-3331-C448-3F69-D1E68485E0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782" y="3904596"/>
            <a:ext cx="7172496" cy="21517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39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5715D1-1F2A-2C62-24C2-15E694B30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BANNERS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432E64-73AB-D073-40DA-9D1372CD7EBC}"/>
              </a:ext>
            </a:extLst>
          </p:cNvPr>
          <p:cNvSpPr txBox="1">
            <a:spLocks/>
          </p:cNvSpPr>
          <p:nvPr/>
        </p:nvSpPr>
        <p:spPr>
          <a:xfrm>
            <a:off x="9285840" y="4924689"/>
            <a:ext cx="935957" cy="276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320 x 50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97A2CE-C525-A3F6-ABBA-CFFE9F40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70119" y="4429751"/>
            <a:ext cx="3318464" cy="51851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87BA478-16A1-1FE4-38D2-17B949C29A8A}"/>
              </a:ext>
            </a:extLst>
          </p:cNvPr>
          <p:cNvSpPr txBox="1">
            <a:spLocks/>
          </p:cNvSpPr>
          <p:nvPr/>
        </p:nvSpPr>
        <p:spPr>
          <a:xfrm>
            <a:off x="9318916" y="6078946"/>
            <a:ext cx="841187" cy="214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728 x 90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0481C1-5AD7-92A8-E747-C1E131866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88923" y="5325248"/>
            <a:ext cx="6199656" cy="766441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A785A7F-8FD5-C7E8-D328-E21CA9E7C4F7}"/>
              </a:ext>
            </a:extLst>
          </p:cNvPr>
          <p:cNvSpPr>
            <a:spLocks noGrp="1"/>
          </p:cNvSpPr>
          <p:nvPr/>
        </p:nvSpPr>
        <p:spPr>
          <a:xfrm>
            <a:off x="1096722" y="1983835"/>
            <a:ext cx="3105408" cy="102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300 x 250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728 x 90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160 x 600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320 x 50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985AAC-A865-930C-351D-07D8C5DF56F5}"/>
              </a:ext>
            </a:extLst>
          </p:cNvPr>
          <p:cNvSpPr/>
          <p:nvPr/>
        </p:nvSpPr>
        <p:spPr>
          <a:xfrm>
            <a:off x="1089967" y="3217655"/>
            <a:ext cx="4771006" cy="9875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CTAs:</a:t>
            </a:r>
          </a:p>
          <a:p>
            <a:pPr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CTAs (shop now, save now and learn more that can be swapped out.</a:t>
            </a:r>
            <a:endParaRPr lang="en-US" sz="12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C8AAF-14F8-39FC-93C2-C61E985C0B7C}"/>
              </a:ext>
            </a:extLst>
          </p:cNvPr>
          <p:cNvSpPr/>
          <p:nvPr/>
        </p:nvSpPr>
        <p:spPr>
          <a:xfrm>
            <a:off x="1075776" y="1522170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Digital Standard Banners 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CD3CB882-2A6B-95C0-C58B-858E05E0984B}"/>
              </a:ext>
            </a:extLst>
          </p:cNvPr>
          <p:cNvSpPr txBox="1">
            <a:spLocks/>
          </p:cNvSpPr>
          <p:nvPr/>
        </p:nvSpPr>
        <p:spPr>
          <a:xfrm>
            <a:off x="9166510" y="4029193"/>
            <a:ext cx="1076584" cy="276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009AAE96-BA4E-CD98-AF7D-1A47EA9CAAEE}"/>
              </a:ext>
            </a:extLst>
          </p:cNvPr>
          <p:cNvSpPr txBox="1">
            <a:spLocks/>
          </p:cNvSpPr>
          <p:nvPr/>
        </p:nvSpPr>
        <p:spPr>
          <a:xfrm>
            <a:off x="10174110" y="6054354"/>
            <a:ext cx="1627945" cy="48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160 x 600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222D8B5-4090-CFDE-FBE6-A077AF4979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52578" y="333679"/>
            <a:ext cx="1535469" cy="57580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FCE7BD-26CD-91DD-8550-85B3C1A107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7296" y="2253117"/>
            <a:ext cx="2151288" cy="17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342310-758B-8EC7-D534-474B9E10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CTA OPTIONS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5FE04-E1FA-C0EA-AF7F-1925C0E239B1}"/>
              </a:ext>
            </a:extLst>
          </p:cNvPr>
          <p:cNvSpPr txBox="1"/>
          <p:nvPr/>
        </p:nvSpPr>
        <p:spPr>
          <a:xfrm>
            <a:off x="945759" y="1602686"/>
            <a:ext cx="1036420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Learn More, Shop Now or Save Now CTA Options: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for product information (CTA: Learn More).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to add to cart if they have this capability (CTA: Shop Now).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a coupon or offer (CTA: Save Now).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7126AFE-4C02-A9B0-FC75-6087C172BE93}"/>
              </a:ext>
            </a:extLst>
          </p:cNvPr>
          <p:cNvSpPr txBox="1">
            <a:spLocks/>
          </p:cNvSpPr>
          <p:nvPr/>
        </p:nvSpPr>
        <p:spPr>
          <a:xfrm>
            <a:off x="945759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SHOP NOW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E7CE5E-4F26-6B56-F469-566A654FE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3162" y="3139808"/>
            <a:ext cx="3039093" cy="253257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4852C0-C8D6-0A01-4AE0-DD3AE007451A}"/>
              </a:ext>
            </a:extLst>
          </p:cNvPr>
          <p:cNvSpPr txBox="1">
            <a:spLocks/>
          </p:cNvSpPr>
          <p:nvPr/>
        </p:nvSpPr>
        <p:spPr>
          <a:xfrm>
            <a:off x="4595447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SAVE NOW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CC8251-9B46-E8DF-91C0-65ED803A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7016" y="3139808"/>
            <a:ext cx="3039093" cy="2532578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4A626C5-C85E-87F5-73F4-503033799136}"/>
              </a:ext>
            </a:extLst>
          </p:cNvPr>
          <p:cNvSpPr txBox="1">
            <a:spLocks/>
          </p:cNvSpPr>
          <p:nvPr/>
        </p:nvSpPr>
        <p:spPr>
          <a:xfrm>
            <a:off x="8184544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LEARN MORE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AF77D0-205C-784C-C445-B8BBC525B8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70869" y="3139808"/>
            <a:ext cx="3039093" cy="25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7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67BFF5E-0194-0D0F-A7C7-824933414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AAF082F-4AA8-CA2F-E0A3-5939B81DB581}"/>
              </a:ext>
            </a:extLst>
          </p:cNvPr>
          <p:cNvSpPr txBox="1">
            <a:spLocks/>
          </p:cNvSpPr>
          <p:nvPr/>
        </p:nvSpPr>
        <p:spPr>
          <a:xfrm>
            <a:off x="6171838" y="4458987"/>
            <a:ext cx="1399506" cy="219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INSTAGRAM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25963E3-DFC7-2E4F-DB12-BA5BCE4498D9}"/>
              </a:ext>
            </a:extLst>
          </p:cNvPr>
          <p:cNvSpPr txBox="1">
            <a:spLocks/>
          </p:cNvSpPr>
          <p:nvPr/>
        </p:nvSpPr>
        <p:spPr>
          <a:xfrm>
            <a:off x="3524770" y="1549991"/>
            <a:ext cx="2209275" cy="862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1200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1200 x 1200</a:t>
            </a:r>
            <a:endParaRPr 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20FAB0A-69C3-2275-51C0-5F6882CCE14C}"/>
              </a:ext>
            </a:extLst>
          </p:cNvPr>
          <p:cNvSpPr txBox="1">
            <a:spLocks/>
          </p:cNvSpPr>
          <p:nvPr/>
        </p:nvSpPr>
        <p:spPr>
          <a:xfrm>
            <a:off x="3608970" y="4848418"/>
            <a:ext cx="3457152" cy="300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>
                <a:solidFill>
                  <a:schemeClr val="tx1"/>
                </a:solidFill>
                <a:latin typeface="Futura" panose="02000503000000000000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POST COPY OPTIONS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AA82EB6-0B00-6424-8B0E-F4EA9004C7BB}"/>
              </a:ext>
            </a:extLst>
          </p:cNvPr>
          <p:cNvCxnSpPr>
            <a:cxnSpLocks/>
          </p:cNvCxnSpPr>
          <p:nvPr/>
        </p:nvCxnSpPr>
        <p:spPr>
          <a:xfrm>
            <a:off x="3660744" y="5111269"/>
            <a:ext cx="81333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CD8C0BE-928F-2205-DC83-ADD61706E471}"/>
              </a:ext>
            </a:extLst>
          </p:cNvPr>
          <p:cNvSpPr txBox="1">
            <a:spLocks/>
          </p:cNvSpPr>
          <p:nvPr/>
        </p:nvSpPr>
        <p:spPr>
          <a:xfrm>
            <a:off x="8868966" y="4466246"/>
            <a:ext cx="2077778" cy="275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 &amp; TWITTER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299546-16E0-6459-180D-5FD451AEECD6}"/>
              </a:ext>
            </a:extLst>
          </p:cNvPr>
          <p:cNvSpPr/>
          <p:nvPr/>
        </p:nvSpPr>
        <p:spPr>
          <a:xfrm>
            <a:off x="3533903" y="2373427"/>
            <a:ext cx="2355675" cy="5219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melt image that can be swapped out.</a:t>
            </a: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0CA7E0-A59F-C022-DC64-EDBE38C9FC05}"/>
              </a:ext>
            </a:extLst>
          </p:cNvPr>
          <p:cNvSpPr/>
          <p:nvPr/>
        </p:nvSpPr>
        <p:spPr>
          <a:xfrm>
            <a:off x="3598913" y="5215571"/>
            <a:ext cx="8195153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Put a blitz on hunger and score big every time. 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3813D16-565A-7191-6C77-9C9A6C784D4F}"/>
              </a:ext>
            </a:extLst>
          </p:cNvPr>
          <p:cNvSpPr txBox="1">
            <a:spLocks/>
          </p:cNvSpPr>
          <p:nvPr/>
        </p:nvSpPr>
        <p:spPr>
          <a:xfrm>
            <a:off x="562323" y="6061277"/>
            <a:ext cx="1040491" cy="214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</a:t>
            </a:r>
          </a:p>
        </p:txBody>
      </p:sp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2B455E-2F26-F278-4FD2-494D73EF6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11" y="1549991"/>
            <a:ext cx="2844800" cy="44323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47EEB92-C267-6CC2-B428-B083756F86A2}"/>
              </a:ext>
            </a:extLst>
          </p:cNvPr>
          <p:cNvSpPr txBox="1"/>
          <p:nvPr/>
        </p:nvSpPr>
        <p:spPr>
          <a:xfrm>
            <a:off x="436164" y="2030258"/>
            <a:ext cx="2697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Put a blitz on hunger and score big every time.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582DF5-437E-B55B-0B33-8930B01A5FD3}"/>
              </a:ext>
            </a:extLst>
          </p:cNvPr>
          <p:cNvSpPr txBox="1"/>
          <p:nvPr/>
        </p:nvSpPr>
        <p:spPr>
          <a:xfrm>
            <a:off x="436165" y="5065486"/>
            <a:ext cx="2039822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RED BARON</a:t>
            </a:r>
            <a:r>
              <a:rPr lang="en-US" sz="700" baseline="3000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Your Description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8EE31B7-50BE-D88D-218E-901A6A6524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4051" y="1607055"/>
            <a:ext cx="2808913" cy="28089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B7AC45-958E-B617-29B3-008B49E1EF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45267" y="1882055"/>
            <a:ext cx="2533913" cy="25339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7980FC8-FB9F-4908-5549-F43B0CB867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678" y="2324688"/>
            <a:ext cx="2697553" cy="26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66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001A"/>
      </a:accent1>
      <a:accent2>
        <a:srgbClr val="1C1C1E"/>
      </a:accent2>
      <a:accent3>
        <a:srgbClr val="F3EFE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6156</TotalTime>
  <Words>619</Words>
  <Application>Microsoft Macintosh PowerPoint</Application>
  <PresentationFormat>Widescreen</PresentationFormat>
  <Paragraphs>76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Futura Condensed Medium</vt:lpstr>
      <vt:lpstr>Office Theme</vt:lpstr>
      <vt:lpstr>SUPER BOWL MARKETING KIT</vt:lpstr>
      <vt:lpstr>PowerPoint Presentation</vt:lpstr>
      <vt:lpstr>SUPER BOWL – ASSETS</vt:lpstr>
      <vt:lpstr>CIRCULAR ADS</vt:lpstr>
      <vt:lpstr>DIGITAL BANNERS</vt:lpstr>
      <vt:lpstr>DIGITAL CTA OPTIONS</vt:lpstr>
      <vt:lpstr>SOCIAL 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Larson</dc:creator>
  <cp:lastModifiedBy>Tanya Larson</cp:lastModifiedBy>
  <cp:revision>32</cp:revision>
  <dcterms:created xsi:type="dcterms:W3CDTF">2022-07-19T20:14:02Z</dcterms:created>
  <dcterms:modified xsi:type="dcterms:W3CDTF">2023-04-05T21:27:52Z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3df1be6-0672-4263-b49c-54dc922cf236_Enabled">
    <vt:lpwstr>true</vt:lpwstr>
  </property>
  <property fmtid="{D5CDD505-2E9C-101B-9397-08002B2CF9AE}" pid="3" name="MSIP_Label_73df1be6-0672-4263-b49c-54dc922cf236_SetDate">
    <vt:lpwstr>2022-07-19T20:14:02Z</vt:lpwstr>
  </property>
  <property fmtid="{D5CDD505-2E9C-101B-9397-08002B2CF9AE}" pid="4" name="MSIP_Label_73df1be6-0672-4263-b49c-54dc922cf236_Method">
    <vt:lpwstr>Standard</vt:lpwstr>
  </property>
  <property fmtid="{D5CDD505-2E9C-101B-9397-08002B2CF9AE}" pid="5" name="MSIP_Label_73df1be6-0672-4263-b49c-54dc922cf236_Name">
    <vt:lpwstr>Confidential SubLabel 09</vt:lpwstr>
  </property>
  <property fmtid="{D5CDD505-2E9C-101B-9397-08002B2CF9AE}" pid="6" name="MSIP_Label_73df1be6-0672-4263-b49c-54dc922cf236_SiteId">
    <vt:lpwstr>0884da07-6823-4c0a-a30d-fbd44ca07a22</vt:lpwstr>
  </property>
  <property fmtid="{D5CDD505-2E9C-101B-9397-08002B2CF9AE}" pid="7" name="MSIP_Label_73df1be6-0672-4263-b49c-54dc922cf236_ActionId">
    <vt:lpwstr>0990a2d8-71de-4277-9a3b-37021d317093</vt:lpwstr>
  </property>
  <property fmtid="{D5CDD505-2E9C-101B-9397-08002B2CF9AE}" pid="8" name="MSIP_Label_73df1be6-0672-4263-b49c-54dc922cf236_ContentBits">
    <vt:lpwstr>0</vt:lpwstr>
  </property>
</Properties>
</file>