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57" r:id="rId3"/>
    <p:sldId id="279" r:id="rId4"/>
    <p:sldId id="280" r:id="rId5"/>
    <p:sldId id="281" r:id="rId6"/>
    <p:sldId id="282" r:id="rId7"/>
    <p:sldId id="28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60"/>
    <p:restoredTop sz="94558"/>
  </p:normalViewPr>
  <p:slideViewPr>
    <p:cSldViewPr snapToGrid="0">
      <p:cViewPr varScale="1">
        <p:scale>
          <a:sx n="116" d="100"/>
          <a:sy n="116" d="100"/>
        </p:scale>
        <p:origin x="11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7B8A13-8EFD-B40D-707F-7EF7994D67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C1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2EF1273-CFDE-0709-8640-8CC2EB2B9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2649" y="1943796"/>
            <a:ext cx="2806700" cy="280670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515AA38-32BC-97FA-2519-9551B24AA5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1032" y="769307"/>
            <a:ext cx="6845300" cy="1498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CF89A1-B208-4205-4D44-2F6C4D4B5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895" t="-2493" r="12956" b="39102"/>
          <a:stretch/>
        </p:blipFill>
        <p:spPr>
          <a:xfrm>
            <a:off x="3130602" y="4996046"/>
            <a:ext cx="6106159" cy="13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17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238EE59-A27D-619C-F08E-94C11E000695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C19E1-B600-30CD-CF86-B3E9E4062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14329-7763-3A7D-1CFE-1590D3275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04931-CD44-CE3D-033C-8EA3796A5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A86CB-4AEB-62F2-C304-FD938C7F39A3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A54722-C159-3925-0935-D09DC84A3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36FC1B5-E918-119B-44DA-9673120029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9941B4-ED44-824B-E0B0-82A5D07F6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238EE59-A27D-619C-F08E-94C11E000695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C19E1-B600-30CD-CF86-B3E9E4062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14329-7763-3A7D-1CFE-1590D327567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591111"/>
            <a:ext cx="5181600" cy="358585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04931-CD44-CE3D-033C-8EA3796A568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591111"/>
            <a:ext cx="5181600" cy="358585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A86CB-4AEB-62F2-C304-FD938C7F39A3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A54722-C159-3925-0935-D09DC84A3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36FC1B5-E918-119B-44DA-9673120029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9941B4-ED44-824B-E0B0-82A5D07F6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210020-8E5F-0687-DFA7-E8E24181F247}"/>
              </a:ext>
            </a:extLst>
          </p:cNvPr>
          <p:cNvSpPr txBox="1">
            <a:spLocks/>
          </p:cNvSpPr>
          <p:nvPr userDrawn="1"/>
        </p:nvSpPr>
        <p:spPr>
          <a:xfrm>
            <a:off x="839788" y="2070490"/>
            <a:ext cx="5180012" cy="499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/>
              <a:t>Click to add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A526EE-25FD-08F8-B999-994242C6A6DF}"/>
              </a:ext>
            </a:extLst>
          </p:cNvPr>
          <p:cNvSpPr txBox="1">
            <a:spLocks/>
          </p:cNvSpPr>
          <p:nvPr userDrawn="1"/>
        </p:nvSpPr>
        <p:spPr>
          <a:xfrm>
            <a:off x="6170071" y="2070490"/>
            <a:ext cx="5180012" cy="499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85340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558165-E4E3-ED9A-3361-459E6650C45A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80272-AF8C-5466-8225-97EAF3CED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EFBCD95-A6EB-1039-6459-F37B9BC1C1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972B5F-0AC3-2279-C73A-B3F7621BAB6E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D8569-1A55-503C-0A07-3F2D97F65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32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D216C-F053-34A3-A468-2ED173A9F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97510"/>
            <a:ext cx="6172200" cy="4363540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>
              <a:defRPr sz="2800">
                <a:solidFill>
                  <a:schemeClr val="accent2"/>
                </a:solidFill>
              </a:defRPr>
            </a:lvl2pPr>
            <a:lvl3pPr>
              <a:defRPr sz="2400">
                <a:solidFill>
                  <a:schemeClr val="accent2"/>
                </a:solidFill>
              </a:defRPr>
            </a:lvl3pPr>
            <a:lvl4pPr>
              <a:defRPr sz="2000"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accent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D7BA1A-B581-00D3-B06B-29C385AB3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05448"/>
            <a:ext cx="3932237" cy="436354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7360C0-0053-99B5-8009-9AC89A0D8A92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0A35013-277B-738A-E73E-54781BF9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971329B-F89A-9238-FB9D-AF54C2217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95DA38-8DF8-11AA-4F14-F603F8F7E9A3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DDF243-05F0-8CE2-8474-F1A853325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616CE17-20C7-D365-F09A-E504C31813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5488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51BD8C-5A8C-1057-C24D-05566FE9C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94985"/>
            <a:ext cx="6172200" cy="41660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64869-81ED-716C-FA73-DEA89EB9B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84020"/>
            <a:ext cx="3932237" cy="418496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941E30-841E-DFDB-D492-280BD6B7FE9E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AAEC69D-49DF-94E1-27D2-C8010CD1B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F9DB3CA-563B-B768-D73A-88A6C7055E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A5D06CE-C3DA-286B-A25E-7DFA0C2D6DC1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BAFCB1-81F7-5F41-9E5F-0338432E85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EE81F36-35ED-69C0-C1DB-D2D4604E2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0987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69ECA-5C65-D636-55EF-6299D0195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05448"/>
            <a:ext cx="10744200" cy="4871931"/>
          </a:xfrm>
        </p:spPr>
        <p:txBody>
          <a:bodyPr vert="eaVert"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9080-AE7A-1238-B70A-5C4BD235DD03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8D9BE67-9A89-8416-1238-2509A0B33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B88A76D-37C5-AF04-072E-5AE6F5C47B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743E35-FDF7-0269-66D5-FBB5CACA9121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4059A8-AEC5-6A45-B002-1408F0E63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19B3732-6ABD-F075-CB80-E62F3473AB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1819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1EFEA-DC8A-6342-EED0-E1D4676FD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05448"/>
            <a:ext cx="10744200" cy="4671514"/>
          </a:xfrm>
        </p:spPr>
        <p:txBody>
          <a:bodyPr vert="eaVert"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5C0C47-4134-F0AF-2080-201D8A61BB30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D10145D-F81B-AD56-BB79-C6AEA54F7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8393822-6A98-3404-E4B6-772B4B1F51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AED1C8-9954-39F2-C5F4-81777AB4ADEC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036597-5152-7AC1-3621-2590B46D9D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ECE3967-5636-82F5-B0CB-EA0BAC4D16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5778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7B8A13-8EFD-B40D-707F-7EF7994D67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C1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2EF1273-CFDE-0709-8640-8CC2EB2B9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2649" y="1943796"/>
            <a:ext cx="2806700" cy="280670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515AA38-32BC-97FA-2519-9551B24AA5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1032" y="769307"/>
            <a:ext cx="6845300" cy="1498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BAAAE-2F14-22B5-443C-2D59591502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0" y="5191760"/>
            <a:ext cx="11765280" cy="733225"/>
          </a:xfrm>
        </p:spPr>
        <p:txBody>
          <a:bodyPr anchor="b">
            <a:normAutofit/>
          </a:bodyPr>
          <a:lstStyle>
            <a:lvl1pPr algn="ctr">
              <a:defRPr sz="35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78335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9C1DB6-5509-DF19-87A3-CFD4E76E0405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1A0E45-A30F-97CD-4229-A078D4527A8F}"/>
              </a:ext>
            </a:extLst>
          </p:cNvPr>
          <p:cNvSpPr/>
          <p:nvPr userDrawn="1"/>
        </p:nvSpPr>
        <p:spPr>
          <a:xfrm>
            <a:off x="0" y="0"/>
            <a:ext cx="12192000" cy="2450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A36A0-32F9-FF7C-FC1D-617BE0470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52093C-E4BD-C772-B30C-3B106CEC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320800"/>
            <a:ext cx="10515600" cy="4632959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D5B6484-32AF-D269-EA4E-A573519E57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A72E7A5-F448-C661-FADB-1781A1CC4F0B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80300A-EC15-B3C3-F56F-DC8025B23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4732B8A-2C52-11FC-5D46-FF863E18C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588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tent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B8BFEF-CB93-26AA-4E96-A1E0DDBAD232}"/>
              </a:ext>
            </a:extLst>
          </p:cNvPr>
          <p:cNvSpPr/>
          <p:nvPr userDrawn="1"/>
        </p:nvSpPr>
        <p:spPr>
          <a:xfrm>
            <a:off x="0" y="0"/>
            <a:ext cx="12192000" cy="985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49EC9B-0542-A03C-1F82-52626D3F8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2706" y="158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BEB16-F0DB-3FD2-D58E-43733680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6170" y="1671479"/>
            <a:ext cx="10247630" cy="4322921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B65B17-BC92-B460-9551-DC25CDD01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8085" y="244363"/>
            <a:ext cx="1746536" cy="5254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46F1C85-EFDF-96B5-A4E3-CEA7F6EA6BFA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AAD9A9A-7283-C3BE-72EF-9343CDED8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53B1C153-8201-6661-86CE-C21E8E187A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16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8A53F11-4029-2B6A-27AA-7DD3117EF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8044" y="365125"/>
            <a:ext cx="8685755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D238CB8-E85C-F6F6-67E6-565D9C940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8045" y="1825625"/>
            <a:ext cx="8685756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D56B99-4BF7-2ACA-22C1-2D70720831AB}"/>
              </a:ext>
            </a:extLst>
          </p:cNvPr>
          <p:cNvSpPr/>
          <p:nvPr userDrawn="1"/>
        </p:nvSpPr>
        <p:spPr>
          <a:xfrm>
            <a:off x="0" y="0"/>
            <a:ext cx="2580362" cy="1102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F2DB0F-ACDE-9388-D5AE-40CE6E500907}"/>
              </a:ext>
            </a:extLst>
          </p:cNvPr>
          <p:cNvSpPr/>
          <p:nvPr userDrawn="1"/>
        </p:nvSpPr>
        <p:spPr>
          <a:xfrm>
            <a:off x="1" y="0"/>
            <a:ext cx="18162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E39498A-0E8A-6FFB-AB99-AA3577FE7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172" t="12535" r="19116"/>
          <a:stretch/>
        </p:blipFill>
        <p:spPr>
          <a:xfrm>
            <a:off x="1" y="0"/>
            <a:ext cx="1816274" cy="24548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195FD1-F92C-16C9-37AF-BD629EE63D18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7F44FE-906B-90EE-FB75-129C12A6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78D92C7-02A4-8BC6-5532-2E5F12391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44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46629F-6505-7275-1A23-002F13846C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251C9-D38E-4A1C-FA02-E8C399E51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5806-2884-CD3D-81DB-CB9DD3447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oogle Shape;771;p160">
            <a:extLst>
              <a:ext uri="{FF2B5EF4-FFF2-40B4-BE49-F238E27FC236}">
                <a16:creationId xmlns:a16="http://schemas.microsoft.com/office/drawing/2014/main" id="{9203BCE8-1991-CB42-3075-51798792A28C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614898" y="624902"/>
            <a:ext cx="3459828" cy="22443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FFF8B2-E757-0403-4984-AF7625F7C752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0" name="Picture 9" descr="A picture containing pizza, food, dish, sliced&#10;&#10;Description automatically generated">
            <a:extLst>
              <a:ext uri="{FF2B5EF4-FFF2-40B4-BE49-F238E27FC236}">
                <a16:creationId xmlns:a16="http://schemas.microsoft.com/office/drawing/2014/main" id="{25F3CB0C-05FF-75D3-BE0C-9F51A4B6E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5470"/>
          <a:stretch/>
        </p:blipFill>
        <p:spPr>
          <a:xfrm flipH="1">
            <a:off x="-1" y="2949961"/>
            <a:ext cx="5525499" cy="36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15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46629F-6505-7275-1A23-002F13846C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251C9-D38E-4A1C-FA02-E8C399E51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5806-2884-CD3D-81DB-CB9DD3447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oogle Shape;771;p160">
            <a:extLst>
              <a:ext uri="{FF2B5EF4-FFF2-40B4-BE49-F238E27FC236}">
                <a16:creationId xmlns:a16="http://schemas.microsoft.com/office/drawing/2014/main" id="{9203BCE8-1991-CB42-3075-51798792A28C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230226" y="666104"/>
            <a:ext cx="4436777" cy="22651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FFF8B2-E757-0403-4984-AF7625F7C752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6" descr="A picture containing pizza, slice, food, dish&#10;&#10;Description automatically generated">
            <a:extLst>
              <a:ext uri="{FF2B5EF4-FFF2-40B4-BE49-F238E27FC236}">
                <a16:creationId xmlns:a16="http://schemas.microsoft.com/office/drawing/2014/main" id="{4D0DFDCC-FD80-69C8-6775-737CF3763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2054"/>
          <a:stretch/>
        </p:blipFill>
        <p:spPr>
          <a:xfrm>
            <a:off x="0" y="1606027"/>
            <a:ext cx="528105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38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46629F-6505-7275-1A23-002F13846C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251C9-D38E-4A1C-FA02-E8C399E51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5806-2884-CD3D-81DB-CB9DD3447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oogle Shape;771;p160">
            <a:extLst>
              <a:ext uri="{FF2B5EF4-FFF2-40B4-BE49-F238E27FC236}">
                <a16:creationId xmlns:a16="http://schemas.microsoft.com/office/drawing/2014/main" id="{9203BCE8-1991-CB42-3075-51798792A28C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731905" y="287512"/>
            <a:ext cx="2991902" cy="17824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FFF8B2-E757-0403-4984-AF7625F7C752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6" descr="A picture containing pizza, slice, food, dish&#10;&#10;Description automatically generated">
            <a:extLst>
              <a:ext uri="{FF2B5EF4-FFF2-40B4-BE49-F238E27FC236}">
                <a16:creationId xmlns:a16="http://schemas.microsoft.com/office/drawing/2014/main" id="{208220C1-1109-9BD2-291B-47F3535F3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9009"/>
          <a:stretch/>
        </p:blipFill>
        <p:spPr>
          <a:xfrm>
            <a:off x="0" y="1178717"/>
            <a:ext cx="5064401" cy="582394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EF67C75-13BF-618F-AED3-4620AD684C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8442" y="1560461"/>
            <a:ext cx="2240108" cy="83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65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BF2DB0F-ACDE-9388-D5AE-40CE6E5009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278637-5F11-0D35-9284-FC2CD3D277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5684" y="238556"/>
            <a:ext cx="2306629" cy="6939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68DCF1-25A3-21EC-8CA3-8669E19F6D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5359" b="5359"/>
          <a:stretch/>
        </p:blipFill>
        <p:spPr>
          <a:xfrm>
            <a:off x="331690" y="1512632"/>
            <a:ext cx="4436253" cy="1758296"/>
          </a:xfrm>
          <a:prstGeom prst="rect">
            <a:avLst/>
          </a:prstGeom>
        </p:spPr>
      </p:pic>
      <p:pic>
        <p:nvPicPr>
          <p:cNvPr id="12" name="Picture 11" descr="A picture containing pizza, indoor, slice, sliced&#10;&#10;Description automatically generated">
            <a:extLst>
              <a:ext uri="{FF2B5EF4-FFF2-40B4-BE49-F238E27FC236}">
                <a16:creationId xmlns:a16="http://schemas.microsoft.com/office/drawing/2014/main" id="{1776A5B9-04A3-09B2-CC37-5B5A6B6D7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" r="418"/>
          <a:stretch/>
        </p:blipFill>
        <p:spPr>
          <a:xfrm>
            <a:off x="1451353" y="4688057"/>
            <a:ext cx="4609132" cy="2169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122346-CE1B-38EF-3880-0FD617FE67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239" r="1176"/>
          <a:stretch/>
        </p:blipFill>
        <p:spPr>
          <a:xfrm>
            <a:off x="0" y="3437625"/>
            <a:ext cx="3434080" cy="1907743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489E805-FB42-C521-5A2B-0EA07FF8B7E7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456223-A308-CCC8-B0A1-F6B4C51750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6DD72D-46D8-C655-E2BE-125B9858A7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03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E60AEC-B661-F8CA-2E06-565A9EA6A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0908"/>
            <a:ext cx="10515600" cy="660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892B7-7FC1-4E1F-8C62-9FC0C1DC2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2604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AA0B3-C59C-4C11-E6C3-4993DB1B6D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E634D4-8A39-2148-6F3E-A7664AAD628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3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1" r:id="rId3"/>
    <p:sldLayoutId id="2147483651" r:id="rId4"/>
    <p:sldLayoutId id="2147483662" r:id="rId5"/>
    <p:sldLayoutId id="2147483660" r:id="rId6"/>
    <p:sldLayoutId id="2147483666" r:id="rId7"/>
    <p:sldLayoutId id="2147483664" r:id="rId8"/>
    <p:sldLayoutId id="2147483650" r:id="rId9"/>
    <p:sldLayoutId id="2147483652" r:id="rId10"/>
    <p:sldLayoutId id="2147483665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wansmarketingkits.com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hyperlink" Target="mailto:Taylor.Witort@schwans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AAE957-47FF-DE43-BC1D-73C26308E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5191760"/>
            <a:ext cx="11765280" cy="636163"/>
          </a:xfrm>
        </p:spPr>
        <p:txBody>
          <a:bodyPr/>
          <a:lstStyle/>
          <a:p>
            <a:r>
              <a:rPr lang="en-US" dirty="0"/>
              <a:t>PIZZA MELT MARKETING KIT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8AC46949-D275-9BD6-3DAE-3E00293A54A3}"/>
              </a:ext>
            </a:extLst>
          </p:cNvPr>
          <p:cNvSpPr txBox="1">
            <a:spLocks/>
          </p:cNvSpPr>
          <p:nvPr/>
        </p:nvSpPr>
        <p:spPr>
          <a:xfrm>
            <a:off x="213360" y="5874805"/>
            <a:ext cx="11765280" cy="6361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3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pPr>
              <a:tabLst>
                <a:tab pos="393700" algn="l"/>
              </a:tabLst>
            </a:pPr>
            <a:r>
              <a:rPr lang="en-US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498668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7980CED6-CABB-D104-34EC-FB6D9D13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044" y="365125"/>
            <a:ext cx="8685755" cy="737165"/>
          </a:xfrm>
        </p:spPr>
        <p:txBody>
          <a:bodyPr/>
          <a:lstStyle/>
          <a:p>
            <a:r>
              <a:rPr lang="en-US" dirty="0"/>
              <a:t>MARKETING KIT GUIDELINES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86C5890A-C755-9937-B609-E34C13C32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4970" y="1227704"/>
            <a:ext cx="8109859" cy="4402592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Leverage the assets within this marketing kit to delight and inspire RED BARON</a:t>
            </a:r>
            <a:r>
              <a:rPr lang="en-US" sz="1100" spc="0" baseline="30000" dirty="0">
                <a:latin typeface="Arial" panose="020B0604020202020204" pitchFamily="34" charset="0"/>
                <a:ea typeface="Baskerville" panose="02020502070401020303" pitchFamily="18" charset="0"/>
              </a:rPr>
              <a:t>®</a:t>
            </a: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 shoppers along the path to purchase.</a:t>
            </a:r>
            <a:endParaRPr lang="en-US" sz="1100" spc="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</a:rPr>
              <a:t>Leverage retailer channels: placements in communications and tactics pre-shop (digital and circular).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</a:rPr>
              <a:t>Leverage marketing kit assets to have a consistent look and feel at all touch points during the campaign.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100" spc="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Baskerville" panose="0202050207040102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b="1" spc="0" dirty="0">
                <a:solidFill>
                  <a:srgbClr val="39160F"/>
                </a:solidFill>
                <a:latin typeface="Arial" panose="020B0604020202020204" pitchFamily="34" charset="0"/>
                <a:ea typeface="Baskerville" panose="02020502070401020303" pitchFamily="18" charset="0"/>
              </a:rPr>
              <a:t>CIRCULAR ASSETS</a:t>
            </a:r>
            <a:endParaRPr lang="en-US" sz="1200" b="1" spc="0" dirty="0">
              <a:solidFill>
                <a:srgbClr val="39160F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Assets will include editable files along with RED BARON</a:t>
            </a:r>
            <a:r>
              <a:rPr lang="en-US" sz="1100" spc="0" baseline="30000" dirty="0">
                <a:latin typeface="Arial" panose="020B0604020202020204" pitchFamily="34" charset="0"/>
                <a:ea typeface="Baskerville" panose="02020502070401020303" pitchFamily="18" charset="0"/>
              </a:rPr>
              <a:t>® </a:t>
            </a: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pack-shot images.</a:t>
            </a:r>
            <a:endParaRPr lang="en-US" sz="1100" spc="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Leverage assets for placement in-ad and can update with correct product mix, description and pricing.</a:t>
            </a:r>
            <a:endParaRPr lang="en-US" sz="1100" spc="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Baskerville" panose="02020502070401020303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1100" spc="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Baskerville" panose="0202050207040102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b="1" spc="0" dirty="0">
                <a:solidFill>
                  <a:srgbClr val="39160F"/>
                </a:solidFill>
                <a:latin typeface="Arial" panose="020B0604020202020204" pitchFamily="34" charset="0"/>
                <a:ea typeface="Baskerville" panose="02020502070401020303" pitchFamily="18" charset="0"/>
              </a:rPr>
              <a:t>DIGITAL BANNERS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Assets will include editable files. Retailers can add their logo to the banner.</a:t>
            </a:r>
            <a:endParaRPr lang="en-US" sz="1100" spc="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Leverage assets for placement on retail websites or ad exchange and can update the CTA based on </a:t>
            </a:r>
            <a:b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</a:b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click-through destination</a:t>
            </a:r>
            <a:r>
              <a:rPr lang="en-US" sz="1100" spc="0" dirty="0">
                <a:latin typeface="Arial" panose="020B0604020202020204" pitchFamily="34" charset="0"/>
              </a:rPr>
              <a:t>.  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Click-through: all banner ads should link to RED BARON</a:t>
            </a:r>
            <a:r>
              <a:rPr lang="en-US" sz="1100" spc="0" baseline="30000" dirty="0">
                <a:latin typeface="Arial" panose="020B0604020202020204" pitchFamily="34" charset="0"/>
                <a:ea typeface="Baskerville" panose="02020502070401020303" pitchFamily="18" charset="0"/>
              </a:rPr>
              <a:t>® </a:t>
            </a: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product information on the brand’s site, retailer’s site or digital incentives (if available).</a:t>
            </a:r>
            <a:endParaRPr lang="en-US" sz="1100" spc="0" dirty="0"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100" spc="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Baskerville" panose="0202050207040102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b="1" spc="0" dirty="0">
                <a:solidFill>
                  <a:srgbClr val="39160F"/>
                </a:solidFill>
                <a:latin typeface="Arial" panose="020B0604020202020204" pitchFamily="34" charset="0"/>
                <a:ea typeface="Baskerville" panose="02020502070401020303" pitchFamily="18" charset="0"/>
              </a:rPr>
              <a:t>SOCIAL MEDIA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Assets will include digital-ready images that can be used on retailer’s Facebook, Twitter and Instagram channels.</a:t>
            </a:r>
            <a:endParaRPr lang="en-US" sz="1100" spc="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Social post copy will be provided. Retailers can adjust copy to align with their social voice/tone and can highlight special offers or deals available on </a:t>
            </a:r>
            <a:r>
              <a:rPr lang="en-US" sz="1100" spc="0" dirty="0" err="1">
                <a:latin typeface="Arial" panose="020B0604020202020204" pitchFamily="34" charset="0"/>
                <a:ea typeface="Baskerville" panose="02020502070401020303" pitchFamily="18" charset="0"/>
              </a:rPr>
              <a:t>RedBaron.com</a:t>
            </a: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 or the retailer’s site.</a:t>
            </a:r>
            <a:endParaRPr lang="en-US" sz="1100" spc="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Click-through/link: social posts should link to RED BARON</a:t>
            </a:r>
            <a:r>
              <a:rPr lang="en-US" sz="1100" spc="0" baseline="30000" dirty="0">
                <a:latin typeface="Arial" panose="020B0604020202020204" pitchFamily="34" charset="0"/>
                <a:ea typeface="Baskerville" panose="02020502070401020303" pitchFamily="18" charset="0"/>
              </a:rPr>
              <a:t>® </a:t>
            </a: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product information on brand’s site, retailer’s site or digital incentives (if available).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endParaRPr lang="en-US" sz="1100" spc="0" dirty="0">
              <a:latin typeface="Arial" panose="020B0604020202020204" pitchFamily="34" charset="0"/>
              <a:ea typeface="Baskerville" panose="02020502070401020303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1100" spc="0" dirty="0">
              <a:latin typeface="Arial" panose="020B0604020202020204" pitchFamily="34" charset="0"/>
              <a:ea typeface="Baskerville" panose="02020502070401020303" pitchFamily="18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endParaRPr lang="en-US" sz="1100" spc="0" dirty="0">
              <a:latin typeface="Arial" panose="020B0604020202020204" pitchFamily="34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166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D7874-A951-885C-F73A-16B0160DB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PIZZA MELT – ASSETS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41F0CD-C0E3-88BE-DD42-3EB4F811D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0" y="1671479"/>
            <a:ext cx="5410200" cy="4322921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39160F"/>
                </a:solidFill>
                <a:ea typeface="Baskerville" panose="02020502070401020303" pitchFamily="18" charset="0"/>
              </a:rPr>
              <a:t>DELIVERABLES</a:t>
            </a:r>
            <a:br>
              <a:rPr lang="en-US" dirty="0">
                <a:ea typeface="Baskerville" panose="02020502070401020303" pitchFamily="18" charset="0"/>
              </a:rPr>
            </a:br>
            <a:endParaRPr lang="en-US" dirty="0">
              <a:solidFill>
                <a:schemeClr val="accent4">
                  <a:lumMod val="75000"/>
                </a:schemeClr>
              </a:solidFill>
              <a:ea typeface="Baskerville" panose="02020502070401020303" pitchFamily="18" charset="0"/>
            </a:endParaRPr>
          </a:p>
          <a:p>
            <a:pPr>
              <a:spcBef>
                <a:spcPct val="0"/>
              </a:spcBef>
            </a:pPr>
            <a:r>
              <a:rPr lang="en-US" sz="1800" b="1" dirty="0">
                <a:ea typeface="Baskerville" panose="02020502070401020303" pitchFamily="18" charset="0"/>
              </a:rPr>
              <a:t>Circular Ad Layouts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3" W x 3" H and 10" W x 3" H</a:t>
            </a:r>
          </a:p>
          <a:p>
            <a:pPr>
              <a:spcBef>
                <a:spcPct val="0"/>
              </a:spcBef>
            </a:pPr>
            <a:endParaRPr lang="en-US" sz="1700" dirty="0">
              <a:ea typeface="Baskerville" panose="02020502070401020303" pitchFamily="18" charset="0"/>
            </a:endParaRPr>
          </a:p>
          <a:p>
            <a:pPr>
              <a:spcBef>
                <a:spcPct val="0"/>
              </a:spcBef>
            </a:pPr>
            <a:r>
              <a:rPr lang="en-US" sz="1800" b="1" dirty="0">
                <a:ea typeface="Baskerville" panose="02020502070401020303" pitchFamily="18" charset="0"/>
              </a:rPr>
              <a:t>Digital</a:t>
            </a:r>
            <a:endParaRPr lang="en-US" sz="1800" b="1" dirty="0"/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Standard banners: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1400" dirty="0">
                <a:ea typeface="Baskerville" panose="02020502070401020303" pitchFamily="18" charset="0"/>
              </a:rPr>
              <a:t>       300 x 250, 728 x 90, 160 x 600 and 320 x 50</a:t>
            </a:r>
          </a:p>
          <a:p>
            <a:pPr>
              <a:spcBef>
                <a:spcPct val="0"/>
              </a:spcBef>
            </a:pPr>
            <a:endParaRPr lang="en-US" sz="1700" dirty="0">
              <a:ea typeface="Baskerville" panose="02020502070401020303" pitchFamily="18" charset="0"/>
            </a:endParaRPr>
          </a:p>
          <a:p>
            <a:pPr>
              <a:spcBef>
                <a:spcPct val="0"/>
              </a:spcBef>
            </a:pPr>
            <a:r>
              <a:rPr lang="en-US" sz="1800" b="1" dirty="0">
                <a:ea typeface="Baskerville" panose="02020502070401020303" pitchFamily="18" charset="0"/>
              </a:rPr>
              <a:t>Social Media</a:t>
            </a:r>
            <a:endParaRPr lang="en-US" sz="1800" b="1" dirty="0"/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Instagram: 1080 x 1080 pixels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Facebook: 1200 x 1200 pixels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Twitter: 1200 x 1200 pixels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+ post copy options for all platforms</a:t>
            </a:r>
            <a:endParaRPr lang="en-US" sz="1400" dirty="0">
              <a:solidFill>
                <a:srgbClr val="000000"/>
              </a:solidFill>
              <a:ea typeface="Baskerville" panose="02020502070401020303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8F9236-26C8-29E5-4F5E-21BF276D1CB7}"/>
              </a:ext>
            </a:extLst>
          </p:cNvPr>
          <p:cNvGrpSpPr/>
          <p:nvPr/>
        </p:nvGrpSpPr>
        <p:grpSpPr>
          <a:xfrm>
            <a:off x="1595195" y="4828131"/>
            <a:ext cx="3561929" cy="767744"/>
            <a:chOff x="2730228" y="5077542"/>
            <a:chExt cx="3561929" cy="767744"/>
          </a:xfrm>
        </p:grpSpPr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6E8EC626-73C5-E7AD-3BA3-829CCE7F2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0228" y="5077542"/>
              <a:ext cx="3561929" cy="767744"/>
            </a:xfrm>
            <a:prstGeom prst="rect">
              <a:avLst/>
            </a:prstGeom>
          </p:spPr>
        </p:pic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39A86D7F-4169-E510-7AAD-E6FBF7E51729}"/>
                </a:ext>
              </a:extLst>
            </p:cNvPr>
            <p:cNvSpPr txBox="1"/>
            <p:nvPr/>
          </p:nvSpPr>
          <p:spPr>
            <a:xfrm>
              <a:off x="2730228" y="5106676"/>
              <a:ext cx="3561929" cy="64633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Futura Condensed Medium" panose="02000503000000000000" pitchFamily="2" charset="0"/>
                </a:rPr>
                <a:t>DOWNLOAD ASSETS: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Futura Condensed Medium" panose="02000503000000000000" pitchFamily="2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CLICK HERE</a:t>
              </a:r>
              <a:endParaRPr lang="en-US" b="1" dirty="0">
                <a:solidFill>
                  <a:schemeClr val="bg1"/>
                </a:solidFill>
                <a:latin typeface="Futura Condensed Medium" panose="02000503000000000000" pitchFamily="2" charset="0"/>
                <a:cs typeface="Calibri" panose="020F0502020204030204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E2649FB-3358-5DC6-1986-73BBE5F6AA30}"/>
              </a:ext>
            </a:extLst>
          </p:cNvPr>
          <p:cNvSpPr/>
          <p:nvPr/>
        </p:nvSpPr>
        <p:spPr>
          <a:xfrm>
            <a:off x="1090159" y="5776125"/>
            <a:ext cx="4572000" cy="39703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100" b="1" dirty="0">
                <a:solidFill>
                  <a:srgbClr val="39160F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HAVE QUESTIONS OR NEED ADDITIONAL SUPPORT?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1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Contact: Taylor </a:t>
            </a:r>
            <a:r>
              <a:rPr lang="en-US" sz="1100" dirty="0" err="1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Witort</a:t>
            </a:r>
            <a:r>
              <a:rPr lang="en-US" sz="11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  </a:t>
            </a:r>
            <a:r>
              <a:rPr lang="en-US" sz="11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  <a:hlinkClick r:id="rId4"/>
              </a:rPr>
              <a:t>Taylor.Witort@schwans</a:t>
            </a:r>
            <a:r>
              <a:rPr lang="en-US" sz="110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  <a:hlinkClick r:id="rId4"/>
              </a:rPr>
              <a:t>.com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BA20E5-0784-6C7E-6654-B051CB1ABA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63418" y="1823813"/>
            <a:ext cx="2840202" cy="284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15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7F567-0D8F-D7B8-E8C8-15A97D241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ADS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71E0D09-9C37-63BC-2253-56B03023BAF1}"/>
              </a:ext>
            </a:extLst>
          </p:cNvPr>
          <p:cNvSpPr txBox="1">
            <a:spLocks/>
          </p:cNvSpPr>
          <p:nvPr/>
        </p:nvSpPr>
        <p:spPr>
          <a:xfrm>
            <a:off x="1141176" y="3540644"/>
            <a:ext cx="1117342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spc="100" dirty="0">
                <a:solidFill>
                  <a:srgbClr val="000000"/>
                </a:solidFill>
                <a:latin typeface="Futura Condensed Medium" panose="02000503000000000000" pitchFamily="2" charset="0"/>
              </a:rPr>
              <a:t>3</a:t>
            </a:r>
            <a:r>
              <a:rPr kumimoji="0" lang="en-US" sz="80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Condensed Medium" panose="02000503000000000000" pitchFamily="2" charset="0"/>
              </a:rPr>
              <a:t>" W X 3" H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6A0C173-4F94-FBD3-A8A3-D483F4CF3476}"/>
              </a:ext>
            </a:extLst>
          </p:cNvPr>
          <p:cNvSpPr txBox="1">
            <a:spLocks/>
          </p:cNvSpPr>
          <p:nvPr/>
        </p:nvSpPr>
        <p:spPr>
          <a:xfrm>
            <a:off x="1141176" y="6124608"/>
            <a:ext cx="1117342" cy="234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800" spc="100">
                <a:solidFill>
                  <a:srgbClr val="000000"/>
                </a:solidFill>
                <a:latin typeface="Futura Condensed Medium" panose="02000503000000000000" pitchFamily="2" charset="0"/>
              </a:rPr>
              <a:t>10" W X 3" 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382FC9-ABD0-8E5D-0C96-12D41CE9BD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1781" y="1217960"/>
            <a:ext cx="2315650" cy="2315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31F1D3-0ED2-6A79-07C6-D4F408CDFD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31782" y="3904596"/>
            <a:ext cx="7172496" cy="21517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D7DD2C-0487-4A41-DC5C-84AEA9A70F4E}"/>
              </a:ext>
            </a:extLst>
          </p:cNvPr>
          <p:cNvSpPr/>
          <p:nvPr/>
        </p:nvSpPr>
        <p:spPr>
          <a:xfrm>
            <a:off x="3892989" y="1397039"/>
            <a:ext cx="7689411" cy="109100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Circular Ad Layouts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 b="1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3" W x 3" H and 10" W x 3" H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NOTE: layered photoshop files for each size contain layers for packs &amp; hero pizza image that can be swapped out.</a:t>
            </a:r>
            <a:endParaRPr lang="en-US" sz="10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C401F1-29AF-6DD1-32A3-A9E94DD92A4A}"/>
              </a:ext>
            </a:extLst>
          </p:cNvPr>
          <p:cNvSpPr/>
          <p:nvPr/>
        </p:nvSpPr>
        <p:spPr>
          <a:xfrm>
            <a:off x="3892989" y="2835598"/>
            <a:ext cx="6848457" cy="69801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6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Headline:</a:t>
            </a:r>
          </a:p>
          <a:p>
            <a:pPr>
              <a:lnSpc>
                <a:spcPct val="120000"/>
              </a:lnSpc>
              <a:defRPr/>
            </a:pPr>
            <a:r>
              <a:rPr lang="en-US" dirty="0"/>
              <a:t>The Crisp you crave right out of the microwave</a:t>
            </a:r>
          </a:p>
        </p:txBody>
      </p:sp>
    </p:spTree>
    <p:extLst>
      <p:ext uri="{BB962C8B-B14F-4D97-AF65-F5344CB8AC3E}">
        <p14:creationId xmlns:p14="http://schemas.microsoft.com/office/powerpoint/2010/main" val="2609689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1EBA4-3163-F504-0AA8-AAA58C27C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BANNERS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A565377-2E32-7973-29F4-B7E669FB82FC}"/>
              </a:ext>
            </a:extLst>
          </p:cNvPr>
          <p:cNvSpPr txBox="1">
            <a:spLocks/>
          </p:cNvSpPr>
          <p:nvPr/>
        </p:nvSpPr>
        <p:spPr>
          <a:xfrm>
            <a:off x="9285840" y="4924689"/>
            <a:ext cx="935957" cy="276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320 x 50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2D5D53-2D9A-61FB-94BA-7C49BB0DFA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70119" y="4429751"/>
            <a:ext cx="3318464" cy="51851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A2334B0-8A46-D28D-0A67-3193D8C54890}"/>
              </a:ext>
            </a:extLst>
          </p:cNvPr>
          <p:cNvSpPr txBox="1">
            <a:spLocks/>
          </p:cNvSpPr>
          <p:nvPr/>
        </p:nvSpPr>
        <p:spPr>
          <a:xfrm>
            <a:off x="9318916" y="6078946"/>
            <a:ext cx="841187" cy="214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728 x 90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AA539A-F9D9-0951-91C9-40E9F3DF16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88919" y="5325248"/>
            <a:ext cx="6199664" cy="7664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90D066-BC08-5B54-C70E-E9DCD31B4275}"/>
              </a:ext>
            </a:extLst>
          </p:cNvPr>
          <p:cNvSpPr/>
          <p:nvPr/>
        </p:nvSpPr>
        <p:spPr>
          <a:xfrm>
            <a:off x="1075776" y="4435180"/>
            <a:ext cx="4608928" cy="6265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4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Headline:</a:t>
            </a:r>
          </a:p>
          <a:p>
            <a:pPr>
              <a:lnSpc>
                <a:spcPct val="120000"/>
              </a:lnSpc>
              <a:defRPr/>
            </a:pPr>
            <a:r>
              <a:rPr lang="en-US" sz="1600" dirty="0"/>
              <a:t>The Crisp you crave right out of the microwave.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6ECDA40-07A8-6E8A-30F0-F5A098F1BAC2}"/>
              </a:ext>
            </a:extLst>
          </p:cNvPr>
          <p:cNvSpPr>
            <a:spLocks noGrp="1"/>
          </p:cNvSpPr>
          <p:nvPr/>
        </p:nvSpPr>
        <p:spPr>
          <a:xfrm>
            <a:off x="1096722" y="1983835"/>
            <a:ext cx="3105408" cy="1024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300 x 250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728 x 90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160 x 600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320 x 50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E3C74D-DC38-3563-D246-61AC69EE3DF5}"/>
              </a:ext>
            </a:extLst>
          </p:cNvPr>
          <p:cNvSpPr/>
          <p:nvPr/>
        </p:nvSpPr>
        <p:spPr>
          <a:xfrm>
            <a:off x="1089967" y="3217655"/>
            <a:ext cx="4771006" cy="9875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4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CTAs:</a:t>
            </a:r>
          </a:p>
          <a:p>
            <a:pPr>
              <a:defRPr/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NOTE: layered photoshop files for each size contain CTAs (shop now, save now and learn more that can be swapped out.</a:t>
            </a:r>
            <a:endParaRPr lang="en-US" sz="12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D91223-D107-FB78-9CB1-D0BB01DC0D87}"/>
              </a:ext>
            </a:extLst>
          </p:cNvPr>
          <p:cNvSpPr/>
          <p:nvPr/>
        </p:nvSpPr>
        <p:spPr>
          <a:xfrm>
            <a:off x="1075776" y="1522170"/>
            <a:ext cx="3945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Digital Standard Banners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F26EE49-8F67-ADC1-0E6D-6C87F52108CB}"/>
              </a:ext>
            </a:extLst>
          </p:cNvPr>
          <p:cNvSpPr txBox="1">
            <a:spLocks/>
          </p:cNvSpPr>
          <p:nvPr/>
        </p:nvSpPr>
        <p:spPr>
          <a:xfrm>
            <a:off x="9166510" y="4029193"/>
            <a:ext cx="1076584" cy="276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441DE43-48AF-9E34-7FDF-08ECA6C0C8C8}"/>
              </a:ext>
            </a:extLst>
          </p:cNvPr>
          <p:cNvSpPr txBox="1">
            <a:spLocks/>
          </p:cNvSpPr>
          <p:nvPr/>
        </p:nvSpPr>
        <p:spPr>
          <a:xfrm>
            <a:off x="10174110" y="6054354"/>
            <a:ext cx="1627945" cy="485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160 x 600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4B7FA6-6DB5-1C29-180C-D8327AE279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252578" y="333677"/>
            <a:ext cx="1535469" cy="57580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A2436A-4C29-D519-A8BC-66E402B71A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37296" y="2253117"/>
            <a:ext cx="2151288" cy="17927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A6D422-9CA3-D151-C082-4850E11218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837296" y="303132"/>
            <a:ext cx="2151288" cy="179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6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27448-C5E8-50C7-5BC5-57663565C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CTA OPTIONS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188844-17ED-661C-AAE2-A4ECB6FC8E67}"/>
              </a:ext>
            </a:extLst>
          </p:cNvPr>
          <p:cNvSpPr txBox="1"/>
          <p:nvPr/>
        </p:nvSpPr>
        <p:spPr>
          <a:xfrm>
            <a:off x="945759" y="1602686"/>
            <a:ext cx="10364205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Learn More, Shop Now or Save Now CTA Options: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Link to the product page on the retailer's website for product information (CTA: Learn More).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Link to the product page on the retailer's website to add to cart if they have this capability (CTA: Shop Now). 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Link to a coupon or offer (CTA: Save Now).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A4ED4C3-7E81-2B7A-109B-E3A89A10C8B1}"/>
              </a:ext>
            </a:extLst>
          </p:cNvPr>
          <p:cNvSpPr txBox="1">
            <a:spLocks/>
          </p:cNvSpPr>
          <p:nvPr/>
        </p:nvSpPr>
        <p:spPr>
          <a:xfrm>
            <a:off x="945759" y="5714453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SHOP NOW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D7AA9E-7457-3684-8F2F-879323555A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23162" y="3139808"/>
            <a:ext cx="3039094" cy="2532578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FC14E5A-E0BC-435D-1129-9EB656780C65}"/>
              </a:ext>
            </a:extLst>
          </p:cNvPr>
          <p:cNvSpPr txBox="1">
            <a:spLocks/>
          </p:cNvSpPr>
          <p:nvPr/>
        </p:nvSpPr>
        <p:spPr>
          <a:xfrm>
            <a:off x="4595447" y="5714453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SAVE NOW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41D4C-694E-278F-9742-5AD7D866A2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47016" y="3139808"/>
            <a:ext cx="3039094" cy="2532578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EC43505-A1B9-968B-71B2-EE1BB1E11BBE}"/>
              </a:ext>
            </a:extLst>
          </p:cNvPr>
          <p:cNvSpPr txBox="1">
            <a:spLocks/>
          </p:cNvSpPr>
          <p:nvPr/>
        </p:nvSpPr>
        <p:spPr>
          <a:xfrm>
            <a:off x="8184544" y="5714453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LEARN MORE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F5DC1F-014E-8D7D-8877-C8E62AC5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70869" y="3139808"/>
            <a:ext cx="3039094" cy="253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02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4AE58-5A5F-96A8-0484-B8819F582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D6EFE2-AFE6-ACFE-3D01-67DB4AEE78E1}"/>
              </a:ext>
            </a:extLst>
          </p:cNvPr>
          <p:cNvSpPr txBox="1">
            <a:spLocks/>
          </p:cNvSpPr>
          <p:nvPr/>
        </p:nvSpPr>
        <p:spPr>
          <a:xfrm>
            <a:off x="6171838" y="4458987"/>
            <a:ext cx="1399506" cy="219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rPr>
              <a:t>INSTAGRAM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E2F861-C109-2266-6113-0A2C7F9DABD5}"/>
              </a:ext>
            </a:extLst>
          </p:cNvPr>
          <p:cNvSpPr txBox="1">
            <a:spLocks/>
          </p:cNvSpPr>
          <p:nvPr/>
        </p:nvSpPr>
        <p:spPr>
          <a:xfrm>
            <a:off x="3524770" y="1549991"/>
            <a:ext cx="2209275" cy="8620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Instagram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1080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1200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Twitter: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1200 x 1200</a:t>
            </a:r>
            <a:endParaRPr lang="en-US" sz="1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4BB0D57-9555-815A-8DE5-1379C0F0EC52}"/>
              </a:ext>
            </a:extLst>
          </p:cNvPr>
          <p:cNvSpPr txBox="1">
            <a:spLocks/>
          </p:cNvSpPr>
          <p:nvPr/>
        </p:nvSpPr>
        <p:spPr>
          <a:xfrm>
            <a:off x="3608970" y="4848418"/>
            <a:ext cx="3457152" cy="300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>
                <a:solidFill>
                  <a:schemeClr val="tx1"/>
                </a:solidFill>
                <a:latin typeface="Futura" panose="02000503000000000000" pitchFamily="2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POST COPY OPTIONS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127D52-C643-6765-504E-C15F3F770F8C}"/>
              </a:ext>
            </a:extLst>
          </p:cNvPr>
          <p:cNvCxnSpPr>
            <a:cxnSpLocks/>
          </p:cNvCxnSpPr>
          <p:nvPr/>
        </p:nvCxnSpPr>
        <p:spPr>
          <a:xfrm>
            <a:off x="3660744" y="5111269"/>
            <a:ext cx="813332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F42E529-2FB0-EAC3-0637-8E7B45528771}"/>
              </a:ext>
            </a:extLst>
          </p:cNvPr>
          <p:cNvSpPr txBox="1">
            <a:spLocks/>
          </p:cNvSpPr>
          <p:nvPr/>
        </p:nvSpPr>
        <p:spPr>
          <a:xfrm>
            <a:off x="8868966" y="4466246"/>
            <a:ext cx="2077778" cy="275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rPr>
              <a:t>FACEBOOK &amp; TWITTER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BD73C4-6ED4-F36C-E567-FFD8318D9387}"/>
              </a:ext>
            </a:extLst>
          </p:cNvPr>
          <p:cNvSpPr/>
          <p:nvPr/>
        </p:nvSpPr>
        <p:spPr>
          <a:xfrm>
            <a:off x="3533903" y="2373427"/>
            <a:ext cx="2355675" cy="52193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NOTE: layered photoshop files for each size contain layers for packs &amp; hero melt image that can be swapped out.</a:t>
            </a:r>
            <a:endParaRPr lang="en-US" sz="11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D4068B-56FC-0879-934C-B3664492BB2E}"/>
              </a:ext>
            </a:extLst>
          </p:cNvPr>
          <p:cNvSpPr/>
          <p:nvPr/>
        </p:nvSpPr>
        <p:spPr>
          <a:xfrm>
            <a:off x="3598913" y="5215571"/>
            <a:ext cx="8195153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en-US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RED BARON</a:t>
            </a:r>
            <a:r>
              <a:rPr lang="en-US" sz="1200" baseline="30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®</a:t>
            </a:r>
            <a:r>
              <a:rPr lang="en-US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Pizza Melts take your favorite crispy, melty pizza flavor and sandwiches it between two pieces of crispy toast—ready in just three minutes right out of the microwave. </a:t>
            </a:r>
          </a:p>
          <a:p>
            <a:pPr>
              <a:defRPr/>
            </a:pPr>
            <a:endParaRPr lang="en-US" sz="1200" i="1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 microwave is your mealtime solution with delicious new RED BARON</a:t>
            </a:r>
            <a:r>
              <a:rPr lang="en-US" sz="1200" baseline="30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®</a:t>
            </a:r>
            <a:r>
              <a:rPr lang="en-US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Pizza Melts. Crispy, melty pizza flavor is yours in minutes with these mouth-watering new microwavable pizza snack sandwiches, only from RED BARON</a:t>
            </a:r>
            <a:r>
              <a:rPr lang="en-US" sz="1200" baseline="30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®</a:t>
            </a:r>
            <a:r>
              <a:rPr lang="en-US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86B749A-0925-A5F8-22C0-B44CDC38DC94}"/>
              </a:ext>
            </a:extLst>
          </p:cNvPr>
          <p:cNvSpPr txBox="1">
            <a:spLocks/>
          </p:cNvSpPr>
          <p:nvPr/>
        </p:nvSpPr>
        <p:spPr>
          <a:xfrm>
            <a:off x="562323" y="6061277"/>
            <a:ext cx="1040491" cy="214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rPr>
              <a:t>FACEBOOK</a:t>
            </a:r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AF85343-074B-A968-0FB0-B7FFF6A16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34" y="1570617"/>
            <a:ext cx="2844800" cy="4432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077687-F6D3-935F-DA1F-435077E2A54A}"/>
              </a:ext>
            </a:extLst>
          </p:cNvPr>
          <p:cNvSpPr txBox="1"/>
          <p:nvPr/>
        </p:nvSpPr>
        <p:spPr>
          <a:xfrm>
            <a:off x="436164" y="1901372"/>
            <a:ext cx="26975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RED BARON</a:t>
            </a:r>
            <a:r>
              <a:rPr lang="en-US" sz="700" baseline="30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®</a:t>
            </a:r>
            <a:r>
              <a:rPr lang="en-US" sz="7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Pizza Melts take your favorite crispy, melty pizza flavor and sandwiches it between two pieces of crispy toast—ready in just three minutes right out of the microwave.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C5597C-BB77-A07D-0ED9-5606D02580BF}"/>
              </a:ext>
            </a:extLst>
          </p:cNvPr>
          <p:cNvSpPr txBox="1"/>
          <p:nvPr/>
        </p:nvSpPr>
        <p:spPr>
          <a:xfrm>
            <a:off x="436165" y="5065486"/>
            <a:ext cx="2039822" cy="330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RED BARON</a:t>
            </a:r>
            <a:r>
              <a:rPr lang="en-US" sz="7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 Pizza Melts</a:t>
            </a:r>
          </a:p>
          <a:p>
            <a:pPr>
              <a:lnSpc>
                <a:spcPct val="200000"/>
              </a:lnSpc>
            </a:pPr>
            <a:r>
              <a:rPr lang="en-US" sz="500" dirty="0">
                <a:latin typeface="Arial" panose="020B0604020202020204" pitchFamily="34" charset="0"/>
                <a:cs typeface="Arial" panose="020B0604020202020204" pitchFamily="34" charset="0"/>
              </a:rPr>
              <a:t>Your Description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D5BAF4-7A6C-17BB-56BE-F093793DBB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24051" y="1607055"/>
            <a:ext cx="2808913" cy="28089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249A75-C132-BCFD-7450-BF281DE696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45267" y="1882055"/>
            <a:ext cx="2533913" cy="25339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45C4CC-39E1-6C05-0411-6734A8439C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0678" y="2335705"/>
            <a:ext cx="2697553" cy="269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17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001A"/>
      </a:accent1>
      <a:accent2>
        <a:srgbClr val="1C1C1E"/>
      </a:accent2>
      <a:accent3>
        <a:srgbClr val="F3EFE3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4668</TotalTime>
  <Words>730</Words>
  <Application>Microsoft Macintosh PowerPoint</Application>
  <PresentationFormat>Widescreen</PresentationFormat>
  <Paragraphs>82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Century Gothic</vt:lpstr>
      <vt:lpstr>Futura Condensed Medium</vt:lpstr>
      <vt:lpstr>Office Theme</vt:lpstr>
      <vt:lpstr>PIZZA MELT MARKETING KIT</vt:lpstr>
      <vt:lpstr>MARKETING KIT GUIDELINES</vt:lpstr>
      <vt:lpstr>PIZZA MELT – ASSETS</vt:lpstr>
      <vt:lpstr>CIRCULAR ADS</vt:lpstr>
      <vt:lpstr>DIGITAL BANNERS</vt:lpstr>
      <vt:lpstr>DIGITAL CTA OPTIONS</vt:lpstr>
      <vt:lpstr>SOCIAL MEDIA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Tanya Larson</dc:creator>
  <cp:lastModifiedBy>Tanya Larson</cp:lastModifiedBy>
  <cp:revision>32</cp:revision>
  <dcterms:created xsi:type="dcterms:W3CDTF">2022-07-19T20:14:02Z</dcterms:created>
  <dcterms:modified xsi:type="dcterms:W3CDTF">2023-04-06T14:16:15Z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3df1be6-0672-4263-b49c-54dc922cf236_Enabled">
    <vt:lpwstr>true</vt:lpwstr>
  </property>
  <property fmtid="{D5CDD505-2E9C-101B-9397-08002B2CF9AE}" pid="3" name="MSIP_Label_73df1be6-0672-4263-b49c-54dc922cf236_SetDate">
    <vt:lpwstr>2022-07-19T20:14:02Z</vt:lpwstr>
  </property>
  <property fmtid="{D5CDD505-2E9C-101B-9397-08002B2CF9AE}" pid="4" name="MSIP_Label_73df1be6-0672-4263-b49c-54dc922cf236_Method">
    <vt:lpwstr>Standard</vt:lpwstr>
  </property>
  <property fmtid="{D5CDD505-2E9C-101B-9397-08002B2CF9AE}" pid="5" name="MSIP_Label_73df1be6-0672-4263-b49c-54dc922cf236_Name">
    <vt:lpwstr>Confidential SubLabel 09</vt:lpwstr>
  </property>
  <property fmtid="{D5CDD505-2E9C-101B-9397-08002B2CF9AE}" pid="6" name="MSIP_Label_73df1be6-0672-4263-b49c-54dc922cf236_SiteId">
    <vt:lpwstr>0884da07-6823-4c0a-a30d-fbd44ca07a22</vt:lpwstr>
  </property>
  <property fmtid="{D5CDD505-2E9C-101B-9397-08002B2CF9AE}" pid="7" name="MSIP_Label_73df1be6-0672-4263-b49c-54dc922cf236_ActionId">
    <vt:lpwstr>0990a2d8-71de-4277-9a3b-37021d317093</vt:lpwstr>
  </property>
  <property fmtid="{D5CDD505-2E9C-101B-9397-08002B2CF9AE}" pid="8" name="MSIP_Label_73df1be6-0672-4263-b49c-54dc922cf236_ContentBits">
    <vt:lpwstr>0</vt:lpwstr>
  </property>
</Properties>
</file>