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2" r:id="rId5"/>
    <p:sldId id="256" r:id="rId6"/>
    <p:sldId id="263" r:id="rId7"/>
    <p:sldId id="264" r:id="rId8"/>
    <p:sldId id="265" r:id="rId9"/>
    <p:sldId id="266" r:id="rId10"/>
    <p:sldId id="267" r:id="rId11"/>
  </p:sldIdLst>
  <p:sldSz cx="12192000" cy="6858000"/>
  <p:notesSz cx="7315200" cy="96012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F7DCEB-3091-909D-D2D1-62EA79F36EF3}" v="4" dt="2022-09-07T15:21:58.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p:restoredTop sz="94694"/>
  </p:normalViewPr>
  <p:slideViewPr>
    <p:cSldViewPr snapToGrid="0">
      <p:cViewPr varScale="1">
        <p:scale>
          <a:sx n="117" d="100"/>
          <a:sy n="117" d="100"/>
        </p:scale>
        <p:origin x="85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25F385C-D7F3-4B5C-8F18-65C965E372E3}" type="datetimeFigureOut">
              <a:rPr lang="en-US" smtClean="0"/>
              <a:pPr/>
              <a:t>4/5/23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6069E2AA-4E40-41E1-AF5E-7B4C0EBC444A}" type="slidenum">
              <a:rPr lang="en-US" smtClean="0"/>
              <a:pPr/>
              <a:t>‹#›</a:t>
            </a:fld>
            <a:endParaRPr lang="en-US"/>
          </a:p>
        </p:txBody>
      </p:sp>
    </p:spTree>
    <p:extLst>
      <p:ext uri="{BB962C8B-B14F-4D97-AF65-F5344CB8AC3E}">
        <p14:creationId xmlns:p14="http://schemas.microsoft.com/office/powerpoint/2010/main" val="245809527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9E2AA-4E40-41E1-AF5E-7B4C0EBC444A}" type="slidenum">
              <a:rPr lang="en-US" smtClean="0"/>
              <a:pPr/>
              <a:t>1</a:t>
            </a:fld>
            <a:endParaRPr lang="en-US"/>
          </a:p>
        </p:txBody>
      </p:sp>
    </p:spTree>
    <p:extLst>
      <p:ext uri="{BB962C8B-B14F-4D97-AF65-F5344CB8AC3E}">
        <p14:creationId xmlns:p14="http://schemas.microsoft.com/office/powerpoint/2010/main" val="2174830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4042802"/>
            <a:ext cx="10363200" cy="1161025"/>
          </a:xfrm>
        </p:spPr>
        <p:txBody>
          <a:bodyPr tIns="91440" anchor="t">
            <a:normAutofit/>
          </a:bodyPr>
          <a:lstStyle>
            <a:lvl1pPr>
              <a:defRPr sz="3733">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09600" y="5207001"/>
            <a:ext cx="10363200" cy="457200"/>
          </a:xfrm>
        </p:spPr>
        <p:txBody>
          <a:bodyPr>
            <a:noAutofit/>
          </a:bodyPr>
          <a:lstStyle>
            <a:lvl1pPr marL="0" indent="0" algn="l">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1333"/>
            </a:lvl1pPr>
          </a:lstStyle>
          <a:p>
            <a:fld id="{4A7CC728-3090-4684-A533-2AB72510C48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EE566055-2000-1C48-946D-1DC5BCF550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55599"/>
            <a:ext cx="1286933" cy="1676400"/>
          </a:xfrm>
          <a:prstGeom prst="rect">
            <a:avLst/>
          </a:prstGeom>
        </p:spPr>
      </p:pic>
    </p:spTree>
    <p:extLst>
      <p:ext uri="{BB962C8B-B14F-4D97-AF65-F5344CB8AC3E}">
        <p14:creationId xmlns:p14="http://schemas.microsoft.com/office/powerpoint/2010/main" val="180983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221569"/>
            <a:ext cx="10363200" cy="1362075"/>
          </a:xfrm>
        </p:spPr>
        <p:txBody>
          <a:bodyPr tIns="91440" anchor="t">
            <a:normAutofit/>
          </a:bodyPr>
          <a:lstStyle>
            <a:lvl1pPr algn="l">
              <a:defRPr sz="3733" b="0" cap="all"/>
            </a:lvl1pPr>
          </a:lstStyle>
          <a:p>
            <a:r>
              <a:rPr lang="en-US" dirty="0"/>
              <a:t>Click to edit Master title style</a:t>
            </a:r>
          </a:p>
        </p:txBody>
      </p:sp>
      <p:sp>
        <p:nvSpPr>
          <p:cNvPr id="3" name="Text Placeholder 2"/>
          <p:cNvSpPr>
            <a:spLocks noGrp="1"/>
          </p:cNvSpPr>
          <p:nvPr>
            <p:ph type="body" idx="1"/>
          </p:nvPr>
        </p:nvSpPr>
        <p:spPr>
          <a:xfrm>
            <a:off x="609600" y="4591581"/>
            <a:ext cx="10363200" cy="1500187"/>
          </a:xfrm>
        </p:spPr>
        <p:txBody>
          <a:bodyPr anchor="t"/>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EE554D6B-1081-D248-BB9E-BB285AD030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355599"/>
            <a:ext cx="1286933" cy="1676400"/>
          </a:xfrm>
          <a:prstGeom prst="rect">
            <a:avLst/>
          </a:prstGeom>
        </p:spPr>
      </p:pic>
    </p:spTree>
    <p:extLst>
      <p:ext uri="{BB962C8B-B14F-4D97-AF65-F5344CB8AC3E}">
        <p14:creationId xmlns:p14="http://schemas.microsoft.com/office/powerpoint/2010/main" val="110197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Alternative">
    <p:spTree>
      <p:nvGrpSpPr>
        <p:cNvPr id="1" name=""/>
        <p:cNvGrpSpPr/>
        <p:nvPr/>
      </p:nvGrpSpPr>
      <p:grpSpPr>
        <a:xfrm>
          <a:off x="0" y="0"/>
          <a:ext cx="0" cy="0"/>
          <a:chOff x="0" y="0"/>
          <a:chExt cx="0" cy="0"/>
        </a:xfrm>
      </p:grpSpPr>
      <p:sp>
        <p:nvSpPr>
          <p:cNvPr id="2" name="Title 1"/>
          <p:cNvSpPr>
            <a:spLocks noGrp="1"/>
          </p:cNvSpPr>
          <p:nvPr>
            <p:ph type="title"/>
          </p:nvPr>
        </p:nvSpPr>
        <p:spPr>
          <a:xfrm>
            <a:off x="6202120" y="3221568"/>
            <a:ext cx="5556893" cy="1367525"/>
          </a:xfrm>
        </p:spPr>
        <p:txBody>
          <a:bodyPr tIns="91440" anchor="t">
            <a:normAutofit/>
          </a:bodyPr>
          <a:lstStyle>
            <a:lvl1pPr algn="l">
              <a:defRPr sz="3733"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202120" y="4591582"/>
            <a:ext cx="5556893" cy="1506191"/>
          </a:xfrm>
        </p:spPr>
        <p:txBody>
          <a:bodyPr anchor="t"/>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492876"/>
            <a:ext cx="2844800" cy="365125"/>
          </a:xfrm>
        </p:spPr>
        <p:txBody>
          <a:bodyPr/>
          <a:lstStyle/>
          <a:p>
            <a:fld id="{55F6270E-1036-4A28-B309-1E667CE9DC7F}" type="datetime1">
              <a:rPr lang="en-US" smtClean="0"/>
              <a:pPr/>
              <a:t>4/5/23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spTree>
    <p:extLst>
      <p:ext uri="{BB962C8B-B14F-4D97-AF65-F5344CB8AC3E}">
        <p14:creationId xmlns:p14="http://schemas.microsoft.com/office/powerpoint/2010/main" val="110197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logo">
    <p:spTree>
      <p:nvGrpSpPr>
        <p:cNvPr id="1" name=""/>
        <p:cNvGrpSpPr/>
        <p:nvPr/>
      </p:nvGrpSpPr>
      <p:grpSpPr>
        <a:xfrm>
          <a:off x="0" y="0"/>
          <a:ext cx="0" cy="0"/>
          <a:chOff x="0" y="0"/>
          <a:chExt cx="0" cy="0"/>
        </a:xfrm>
      </p:grpSpPr>
      <p:sp>
        <p:nvSpPr>
          <p:cNvPr id="2" name="Title 1"/>
          <p:cNvSpPr>
            <a:spLocks noGrp="1"/>
          </p:cNvSpPr>
          <p:nvPr>
            <p:ph type="title"/>
          </p:nvPr>
        </p:nvSpPr>
        <p:spPr>
          <a:xfrm>
            <a:off x="1411119" y="183395"/>
            <a:ext cx="10518752" cy="938784"/>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262128" y="1193803"/>
            <a:ext cx="11667744" cy="52408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pic>
        <p:nvPicPr>
          <p:cNvPr id="12" name="Picture 11" descr="Logo&#10;&#10;Description automatically generated">
            <a:extLst>
              <a:ext uri="{FF2B5EF4-FFF2-40B4-BE49-F238E27FC236}">
                <a16:creationId xmlns:a16="http://schemas.microsoft.com/office/drawing/2014/main" id="{B3C54710-5A7F-664F-8E69-251F57B180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128" y="85731"/>
            <a:ext cx="812800" cy="1049867"/>
          </a:xfrm>
          <a:prstGeom prst="rect">
            <a:avLst/>
          </a:prstGeom>
        </p:spPr>
      </p:pic>
    </p:spTree>
    <p:extLst>
      <p:ext uri="{BB962C8B-B14F-4D97-AF65-F5344CB8AC3E}">
        <p14:creationId xmlns:p14="http://schemas.microsoft.com/office/powerpoint/2010/main" val="424672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logo, clean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sp>
        <p:nvSpPr>
          <p:cNvPr id="8" name="Title 1"/>
          <p:cNvSpPr>
            <a:spLocks noGrp="1"/>
          </p:cNvSpPr>
          <p:nvPr>
            <p:ph type="title"/>
          </p:nvPr>
        </p:nvSpPr>
        <p:spPr>
          <a:xfrm>
            <a:off x="1412591" y="183395"/>
            <a:ext cx="10518752" cy="941963"/>
          </a:xfrm>
        </p:spPr>
        <p:txBody>
          <a:bodyPr/>
          <a:lstStyle>
            <a:lvl1pPr algn="l">
              <a:defRPr/>
            </a:lvl1pPr>
          </a:lstStyle>
          <a:p>
            <a:r>
              <a:rPr lang="en-US" dirty="0"/>
              <a:t>Click to edit Master title style</a:t>
            </a:r>
          </a:p>
        </p:txBody>
      </p:sp>
      <p:pic>
        <p:nvPicPr>
          <p:cNvPr id="9" name="Picture 8" descr="Logo&#10;&#10;Description automatically generated">
            <a:extLst>
              <a:ext uri="{FF2B5EF4-FFF2-40B4-BE49-F238E27FC236}">
                <a16:creationId xmlns:a16="http://schemas.microsoft.com/office/drawing/2014/main" id="{97EF9609-B3C3-5541-BC52-4D505F52AA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128" y="85731"/>
            <a:ext cx="812800" cy="1049867"/>
          </a:xfrm>
          <a:prstGeom prst="rect">
            <a:avLst/>
          </a:prstGeom>
        </p:spPr>
      </p:pic>
    </p:spTree>
    <p:extLst>
      <p:ext uri="{BB962C8B-B14F-4D97-AF65-F5344CB8AC3E}">
        <p14:creationId xmlns:p14="http://schemas.microsoft.com/office/powerpoint/2010/main" val="424672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p:cNvSpPr>
            <a:spLocks noGrp="1"/>
          </p:cNvSpPr>
          <p:nvPr>
            <p:ph type="title"/>
          </p:nvPr>
        </p:nvSpPr>
        <p:spPr>
          <a:xfrm>
            <a:off x="265294" y="183391"/>
            <a:ext cx="11661423" cy="938784"/>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spTree>
    <p:extLst>
      <p:ext uri="{BB962C8B-B14F-4D97-AF65-F5344CB8AC3E}">
        <p14:creationId xmlns:p14="http://schemas.microsoft.com/office/powerpoint/2010/main" val="424672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no logo, clean slide">
    <p:spTree>
      <p:nvGrpSpPr>
        <p:cNvPr id="1" name=""/>
        <p:cNvGrpSpPr/>
        <p:nvPr/>
      </p:nvGrpSpPr>
      <p:grpSpPr>
        <a:xfrm>
          <a:off x="0" y="0"/>
          <a:ext cx="0" cy="0"/>
          <a:chOff x="0" y="0"/>
          <a:chExt cx="0" cy="0"/>
        </a:xfrm>
      </p:grpSpPr>
      <p:sp>
        <p:nvSpPr>
          <p:cNvPr id="2" name="Title 1"/>
          <p:cNvSpPr>
            <a:spLocks noGrp="1"/>
          </p:cNvSpPr>
          <p:nvPr>
            <p:ph type="title"/>
          </p:nvPr>
        </p:nvSpPr>
        <p:spPr>
          <a:xfrm>
            <a:off x="265289" y="183395"/>
            <a:ext cx="11661423" cy="938784"/>
          </a:xfrm>
        </p:spPr>
        <p:txBody>
          <a:bodyPr/>
          <a:lstStyle>
            <a:lvl1pPr algn="ctr">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4A7CC728-3090-4684-A533-2AB72510C48B}" type="slidenum">
              <a:rPr lang="en-US" smtClean="0"/>
              <a:pPr/>
              <a:t>‹#›</a:t>
            </a:fld>
            <a:endParaRPr lang="en-US"/>
          </a:p>
        </p:txBody>
      </p:sp>
    </p:spTree>
    <p:extLst>
      <p:ext uri="{BB962C8B-B14F-4D97-AF65-F5344CB8AC3E}">
        <p14:creationId xmlns:p14="http://schemas.microsoft.com/office/powerpoint/2010/main" val="424672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CC728-3090-4684-A533-2AB72510C48B}" type="slidenum">
              <a:rPr lang="en-US" smtClean="0"/>
              <a:pPr/>
              <a:t>‹#›</a:t>
            </a:fld>
            <a:endParaRPr lang="en-US"/>
          </a:p>
        </p:txBody>
      </p:sp>
    </p:spTree>
    <p:extLst>
      <p:ext uri="{BB962C8B-B14F-4D97-AF65-F5344CB8AC3E}">
        <p14:creationId xmlns:p14="http://schemas.microsoft.com/office/powerpoint/2010/main" val="1137224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392"/>
            <a:ext cx="11582400" cy="938784"/>
          </a:xfrm>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304800" y="1297577"/>
            <a:ext cx="5384800" cy="5120640"/>
          </a:xfrm>
        </p:spPr>
        <p:txBody>
          <a:bodyPr>
            <a:normAutofit/>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02400" y="1297577"/>
            <a:ext cx="5384800" cy="5120640"/>
          </a:xfrm>
        </p:spPr>
        <p:txBody>
          <a:bodyPr>
            <a:normAutofit/>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A7CC728-3090-4684-A533-2AB72510C48B}" type="slidenum">
              <a:rPr lang="en-US" smtClean="0"/>
              <a:pPr/>
              <a:t>‹#›</a:t>
            </a:fld>
            <a:endParaRPr lang="en-US"/>
          </a:p>
        </p:txBody>
      </p:sp>
    </p:spTree>
    <p:extLst>
      <p:ext uri="{BB962C8B-B14F-4D97-AF65-F5344CB8AC3E}">
        <p14:creationId xmlns:p14="http://schemas.microsoft.com/office/powerpoint/2010/main" val="15620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0943975" y="5649966"/>
            <a:ext cx="1248028" cy="1217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0" name="Round Single Corner Rectangle 9"/>
          <p:cNvSpPr/>
          <p:nvPr userDrawn="1"/>
        </p:nvSpPr>
        <p:spPr>
          <a:xfrm flipV="1">
            <a:off x="1" y="0"/>
            <a:ext cx="12192000" cy="6858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Placeholder 1"/>
          <p:cNvSpPr>
            <a:spLocks noGrp="1"/>
          </p:cNvSpPr>
          <p:nvPr>
            <p:ph type="title"/>
          </p:nvPr>
        </p:nvSpPr>
        <p:spPr>
          <a:xfrm>
            <a:off x="265294" y="113211"/>
            <a:ext cx="11661423" cy="938784"/>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265294" y="1193803"/>
            <a:ext cx="11661423" cy="5240868"/>
          </a:xfrm>
          <a:prstGeom prst="rect">
            <a:avLst/>
          </a:prstGeom>
        </p:spPr>
        <p:txBody>
          <a:bodyPr vert="horz" lIns="0" tIns="91440" rIns="91440" bIns="9144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5289" y="6492876"/>
            <a:ext cx="2844800" cy="365125"/>
          </a:xfrm>
          <a:prstGeom prst="rect">
            <a:avLst/>
          </a:prstGeom>
        </p:spPr>
        <p:txBody>
          <a:bodyPr vert="horz" lIns="91440" tIns="45720" rIns="91440" bIns="45720" rtlCol="0" anchor="ctr"/>
          <a:lstStyle>
            <a:lvl1pPr algn="l">
              <a:defRPr sz="1400">
                <a:solidFill>
                  <a:schemeClr val="bg2"/>
                </a:solidFill>
              </a:defRPr>
            </a:lvl1pPr>
          </a:lstStyle>
          <a:p>
            <a:fld id="{368A4816-6E29-4B67-8845-CBCCA70D0F34}" type="datetime1">
              <a:rPr lang="en-US" smtClean="0"/>
              <a:pPr/>
              <a:t>4/5/23</a:t>
            </a:fld>
            <a:endParaRPr lang="en-US"/>
          </a:p>
        </p:txBody>
      </p:sp>
      <p:sp>
        <p:nvSpPr>
          <p:cNvPr id="5" name="Footer Placeholder 4"/>
          <p:cNvSpPr>
            <a:spLocks noGrp="1"/>
          </p:cNvSpPr>
          <p:nvPr>
            <p:ph type="ftr" sz="quarter" idx="3"/>
          </p:nvPr>
        </p:nvSpPr>
        <p:spPr>
          <a:xfrm>
            <a:off x="4165600" y="6492876"/>
            <a:ext cx="3860800" cy="365125"/>
          </a:xfrm>
          <a:prstGeom prst="rect">
            <a:avLst/>
          </a:prstGeom>
        </p:spPr>
        <p:txBody>
          <a:bodyPr vert="horz" lIns="91440" tIns="45720" rIns="91440" bIns="45720" rtlCol="0" anchor="ctr"/>
          <a:lstStyle>
            <a:lvl1pPr algn="ctr">
              <a:defRPr sz="1400">
                <a:solidFill>
                  <a:schemeClr val="bg2"/>
                </a:solidFill>
              </a:defRPr>
            </a:lvl1pPr>
          </a:lstStyle>
          <a:p>
            <a:endParaRPr lang="en-US" dirty="0"/>
          </a:p>
        </p:txBody>
      </p:sp>
      <p:sp>
        <p:nvSpPr>
          <p:cNvPr id="6" name="Slide Number Placeholder 5"/>
          <p:cNvSpPr>
            <a:spLocks noGrp="1"/>
          </p:cNvSpPr>
          <p:nvPr>
            <p:ph type="sldNum" sz="quarter" idx="4"/>
          </p:nvPr>
        </p:nvSpPr>
        <p:spPr>
          <a:xfrm>
            <a:off x="9347196" y="6492876"/>
            <a:ext cx="2844800" cy="365125"/>
          </a:xfrm>
          <a:prstGeom prst="rect">
            <a:avLst/>
          </a:prstGeom>
        </p:spPr>
        <p:txBody>
          <a:bodyPr vert="horz" lIns="91440" tIns="45720" rIns="91440" bIns="45720" rtlCol="0" anchor="ctr"/>
          <a:lstStyle>
            <a:lvl1pPr algn="r">
              <a:defRPr sz="1400">
                <a:solidFill>
                  <a:schemeClr val="bg1"/>
                </a:solidFill>
              </a:defRPr>
            </a:lvl1pPr>
          </a:lstStyle>
          <a:p>
            <a:fld id="{4A7CC728-3090-4684-A533-2AB72510C48B}" type="slidenum">
              <a:rPr lang="en-US" smtClean="0"/>
              <a:pPr/>
              <a:t>‹#›</a:t>
            </a:fld>
            <a:endParaRPr lang="en-US"/>
          </a:p>
        </p:txBody>
      </p:sp>
    </p:spTree>
    <p:extLst>
      <p:ext uri="{BB962C8B-B14F-4D97-AF65-F5344CB8AC3E}">
        <p14:creationId xmlns:p14="http://schemas.microsoft.com/office/powerpoint/2010/main" val="40849084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3" r:id="rId5"/>
    <p:sldLayoutId id="2147483650" r:id="rId6"/>
    <p:sldLayoutId id="2147483662" r:id="rId7"/>
    <p:sldLayoutId id="2147483655" r:id="rId8"/>
    <p:sldLayoutId id="2147483652" r:id="rId9"/>
  </p:sldLayoutIdLst>
  <p:hf hdr="0" ftr="0" dt="0"/>
  <p:txStyles>
    <p:titleStyle>
      <a:lvl1pPr algn="l" defTabSz="1219170" rtl="0" eaLnBrk="1" latinLnBrk="0" hangingPunct="1">
        <a:spcBef>
          <a:spcPct val="0"/>
        </a:spcBef>
        <a:buNone/>
        <a:defRPr sz="26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Wingdings" pitchFamily="2" charset="2"/>
        <a:buChar char="§"/>
        <a:defRPr sz="2400" kern="1200">
          <a:solidFill>
            <a:schemeClr val="tx1"/>
          </a:solidFill>
          <a:latin typeface="+mn-lt"/>
          <a:ea typeface="+mn-ea"/>
          <a:cs typeface="+mn-cs"/>
        </a:defRPr>
      </a:lvl1pPr>
      <a:lvl2pPr marL="990575" indent="-380990" algn="l" defTabSz="1219170" rtl="0" eaLnBrk="1" latinLnBrk="0" hangingPunct="1">
        <a:spcBef>
          <a:spcPct val="20000"/>
        </a:spcBef>
        <a:buFont typeface="Wingdings" pitchFamily="2" charset="2"/>
        <a:buChar char="§"/>
        <a:defRPr sz="2133" kern="1200">
          <a:solidFill>
            <a:schemeClr val="tx1"/>
          </a:solidFill>
          <a:latin typeface="+mn-lt"/>
          <a:ea typeface="+mn-ea"/>
          <a:cs typeface="+mn-cs"/>
        </a:defRPr>
      </a:lvl2pPr>
      <a:lvl3pPr marL="1523962" indent="-304792" algn="l" defTabSz="1219170" rtl="0" eaLnBrk="1" latinLnBrk="0" hangingPunct="1">
        <a:spcBef>
          <a:spcPct val="20000"/>
        </a:spcBef>
        <a:buFont typeface="Wingdings" pitchFamily="2" charset="2"/>
        <a:buChar char="§"/>
        <a:defRPr sz="1867" kern="1200">
          <a:solidFill>
            <a:schemeClr val="tx1"/>
          </a:solidFill>
          <a:latin typeface="+mn-lt"/>
          <a:ea typeface="+mn-ea"/>
          <a:cs typeface="+mn-cs"/>
        </a:defRPr>
      </a:lvl3pPr>
      <a:lvl4pPr marL="2133547" indent="-304792" algn="l" defTabSz="1219170" rtl="0" eaLnBrk="1" latinLnBrk="0" hangingPunct="1">
        <a:spcBef>
          <a:spcPct val="20000"/>
        </a:spcBef>
        <a:buFont typeface="Wingdings" pitchFamily="2" charset="2"/>
        <a:buChar char="§"/>
        <a:defRPr sz="1600" kern="1200">
          <a:solidFill>
            <a:schemeClr val="tx1"/>
          </a:solidFill>
          <a:latin typeface="+mn-lt"/>
          <a:ea typeface="+mn-ea"/>
          <a:cs typeface="+mn-cs"/>
        </a:defRPr>
      </a:lvl4pPr>
      <a:lvl5pPr marL="2743131" indent="-304792" algn="l" defTabSz="1219170" rtl="0" eaLnBrk="1" latinLnBrk="0" hangingPunct="1">
        <a:spcBef>
          <a:spcPct val="20000"/>
        </a:spcBef>
        <a:buFont typeface="Wingdings" pitchFamily="2" charset="2"/>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Taylor.Witort@schwans.com" TargetMode="External"/><Relationship Id="rId1" Type="http://schemas.openxmlformats.org/officeDocument/2006/relationships/slideLayout" Target="../slideLayouts/slideLayout5.xml"/><Relationship Id="rId4" Type="http://schemas.openxmlformats.org/officeDocument/2006/relationships/hyperlink" Target="https://app.box.com/s/pd2xyyc28unkmjjbg69m7q1bs0vzzwq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CC728-3090-4684-A533-2AB72510C48B}" type="slidenum">
              <a:rPr lang="en-US" smtClean="0"/>
              <a:pPr/>
              <a:t>1</a:t>
            </a:fld>
            <a:endParaRPr lang="en-US"/>
          </a:p>
        </p:txBody>
      </p:sp>
      <p:sp>
        <p:nvSpPr>
          <p:cNvPr id="9" name="Google Shape;103;p25">
            <a:extLst>
              <a:ext uri="{FF2B5EF4-FFF2-40B4-BE49-F238E27FC236}">
                <a16:creationId xmlns:a16="http://schemas.microsoft.com/office/drawing/2014/main" id="{C8DF53E3-D900-3773-7BAD-9965C6A746E8}"/>
              </a:ext>
            </a:extLst>
          </p:cNvPr>
          <p:cNvSpPr/>
          <p:nvPr/>
        </p:nvSpPr>
        <p:spPr>
          <a:xfrm>
            <a:off x="-1" y="0"/>
            <a:ext cx="12192001" cy="6858000"/>
          </a:xfrm>
          <a:prstGeom prst="rect">
            <a:avLst/>
          </a:prstGeom>
          <a:solidFill>
            <a:srgbClr val="000000"/>
          </a:solidFill>
          <a:ln>
            <a:noFill/>
          </a:ln>
        </p:spPr>
        <p:txBody>
          <a:bodyPr spcFirstLastPara="1" wrap="square" lIns="121900" tIns="121900" rIns="121900" bIns="121900" anchor="ctr" anchorCtr="0">
            <a:noAutofit/>
          </a:bodyPr>
          <a:lstStyle/>
          <a:p>
            <a:endParaRPr sz="3200"/>
          </a:p>
        </p:txBody>
      </p:sp>
      <p:pic>
        <p:nvPicPr>
          <p:cNvPr id="10" name="Google Shape;104;p25">
            <a:extLst>
              <a:ext uri="{FF2B5EF4-FFF2-40B4-BE49-F238E27FC236}">
                <a16:creationId xmlns:a16="http://schemas.microsoft.com/office/drawing/2014/main" id="{A6B70BCB-1232-A00E-E7BC-E8B7804D2E83}"/>
              </a:ext>
            </a:extLst>
          </p:cNvPr>
          <p:cNvPicPr preferRelativeResize="0"/>
          <p:nvPr/>
        </p:nvPicPr>
        <p:blipFill rotWithShape="1">
          <a:blip r:embed="rId3">
            <a:alphaModFix/>
          </a:blip>
          <a:srcRect l="34569" t="41152" r="34905" b="42081"/>
          <a:stretch/>
        </p:blipFill>
        <p:spPr>
          <a:xfrm rot="5400000">
            <a:off x="-1909968" y="1961284"/>
            <a:ext cx="6755368" cy="2935433"/>
          </a:xfrm>
          <a:prstGeom prst="rect">
            <a:avLst/>
          </a:prstGeom>
          <a:noFill/>
          <a:ln>
            <a:noFill/>
          </a:ln>
        </p:spPr>
      </p:pic>
      <p:sp>
        <p:nvSpPr>
          <p:cNvPr id="11" name="Google Shape;105;p25">
            <a:extLst>
              <a:ext uri="{FF2B5EF4-FFF2-40B4-BE49-F238E27FC236}">
                <a16:creationId xmlns:a16="http://schemas.microsoft.com/office/drawing/2014/main" id="{29CE7BF9-0426-265A-32D2-B9A34A0F1F91}"/>
              </a:ext>
            </a:extLst>
          </p:cNvPr>
          <p:cNvSpPr txBox="1"/>
          <p:nvPr/>
        </p:nvSpPr>
        <p:spPr>
          <a:xfrm>
            <a:off x="2492423" y="2986967"/>
            <a:ext cx="9564000" cy="2405141"/>
          </a:xfrm>
          <a:prstGeom prst="rect">
            <a:avLst/>
          </a:prstGeom>
          <a:noFill/>
          <a:ln>
            <a:noFill/>
          </a:ln>
        </p:spPr>
        <p:txBody>
          <a:bodyPr spcFirstLastPara="1" wrap="square" lIns="121900" tIns="121900" rIns="121900" bIns="121900" anchor="ctr" anchorCtr="0">
            <a:noAutofit/>
          </a:bodyPr>
          <a:lstStyle/>
          <a:p>
            <a:pPr algn="ctr">
              <a:lnSpc>
                <a:spcPct val="115000"/>
              </a:lnSpc>
            </a:pPr>
            <a:r>
              <a:rPr lang="en" sz="5333" b="1" dirty="0">
                <a:solidFill>
                  <a:schemeClr val="lt1"/>
                </a:solidFill>
                <a:ea typeface="Century Gothic"/>
                <a:cs typeface="Century Gothic"/>
                <a:sym typeface="Century Gothic"/>
              </a:rPr>
              <a:t>MARCH MADNESS</a:t>
            </a:r>
            <a:endParaRPr sz="5333" b="1" dirty="0">
              <a:solidFill>
                <a:schemeClr val="lt1"/>
              </a:solidFill>
              <a:ea typeface="Century Gothic"/>
              <a:cs typeface="Century Gothic"/>
              <a:sym typeface="Century Gothic"/>
            </a:endParaRPr>
          </a:p>
          <a:p>
            <a:pPr algn="ctr">
              <a:lnSpc>
                <a:spcPct val="115000"/>
              </a:lnSpc>
            </a:pPr>
            <a:r>
              <a:rPr lang="en-US" sz="5333" b="1" dirty="0">
                <a:solidFill>
                  <a:srgbClr val="FFFFFF"/>
                </a:solidFill>
                <a:ea typeface="Century Gothic"/>
                <a:cs typeface="Century Gothic"/>
                <a:sym typeface="Century Gothic"/>
              </a:rPr>
              <a:t>MARKETING KIT</a:t>
            </a:r>
            <a:endParaRPr sz="5333" b="1" dirty="0">
              <a:solidFill>
                <a:srgbClr val="FFFFFF"/>
              </a:solidFill>
              <a:ea typeface="Century Gothic"/>
              <a:cs typeface="Century Gothic"/>
              <a:sym typeface="Century Gothic"/>
            </a:endParaRPr>
          </a:p>
          <a:p>
            <a:pPr algn="ctr"/>
            <a:r>
              <a:rPr lang="en" sz="2000" dirty="0">
                <a:solidFill>
                  <a:schemeClr val="lt1"/>
                </a:solidFill>
                <a:ea typeface="Century Gothic"/>
                <a:cs typeface="Century Gothic"/>
                <a:sym typeface="Century Gothic"/>
              </a:rPr>
              <a:t>SCHWAN’S CONSUMER BRANDS—2023</a:t>
            </a:r>
            <a:endParaRPr sz="2000" dirty="0">
              <a:solidFill>
                <a:schemeClr val="lt1"/>
              </a:solidFill>
              <a:ea typeface="Century Gothic"/>
              <a:cs typeface="Century Gothic"/>
              <a:sym typeface="Century Gothic"/>
            </a:endParaRPr>
          </a:p>
        </p:txBody>
      </p:sp>
      <p:pic>
        <p:nvPicPr>
          <p:cNvPr id="17" name="Picture 16" descr="Logo&#10;&#10;Description automatically generated">
            <a:extLst>
              <a:ext uri="{FF2B5EF4-FFF2-40B4-BE49-F238E27FC236}">
                <a16:creationId xmlns:a16="http://schemas.microsoft.com/office/drawing/2014/main" id="{EC216257-047B-ED12-BFC0-BA237C5A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608" y="1814009"/>
            <a:ext cx="1855971" cy="773089"/>
          </a:xfrm>
          <a:prstGeom prst="rect">
            <a:avLst/>
          </a:prstGeom>
        </p:spPr>
      </p:pic>
      <p:pic>
        <p:nvPicPr>
          <p:cNvPr id="19" name="Picture 18">
            <a:extLst>
              <a:ext uri="{FF2B5EF4-FFF2-40B4-BE49-F238E27FC236}">
                <a16:creationId xmlns:a16="http://schemas.microsoft.com/office/drawing/2014/main" id="{80722F28-3286-1BB1-62AD-35F68ABC35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3228" y="1771317"/>
            <a:ext cx="1432341" cy="858471"/>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5794A864-1824-5740-4DD7-7BE51F3C2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425" y="1904456"/>
            <a:ext cx="1764408" cy="592192"/>
          </a:xfrm>
          <a:prstGeom prst="rect">
            <a:avLst/>
          </a:prstGeom>
        </p:spPr>
      </p:pic>
    </p:spTree>
    <p:extLst>
      <p:ext uri="{BB962C8B-B14F-4D97-AF65-F5344CB8AC3E}">
        <p14:creationId xmlns:p14="http://schemas.microsoft.com/office/powerpoint/2010/main" val="1261454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CC728-3090-4684-A533-2AB72510C48B}" type="slidenum">
              <a:rPr lang="en-US" smtClean="0"/>
              <a:pPr/>
              <a:t>2</a:t>
            </a:fld>
            <a:endParaRPr lang="en-US"/>
          </a:p>
        </p:txBody>
      </p:sp>
      <p:sp>
        <p:nvSpPr>
          <p:cNvPr id="3" name="Google Shape;123;p27">
            <a:extLst>
              <a:ext uri="{FF2B5EF4-FFF2-40B4-BE49-F238E27FC236}">
                <a16:creationId xmlns:a16="http://schemas.microsoft.com/office/drawing/2014/main" id="{7CE71106-97BF-680E-AFDB-500E861277FC}"/>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3200" b="1" dirty="0">
                <a:latin typeface="+mn-lt"/>
                <a:ea typeface="Century Gothic"/>
                <a:cs typeface="Century Gothic"/>
                <a:sym typeface="Century Gothic"/>
              </a:rPr>
              <a:t>MARKETING KIT GUIDELINES</a:t>
            </a:r>
            <a:endParaRPr lang="en-US" sz="3200" b="1" dirty="0">
              <a:highlight>
                <a:srgbClr val="FFFF00"/>
              </a:highlight>
              <a:latin typeface="+mn-lt"/>
              <a:ea typeface="Century Gothic"/>
              <a:cs typeface="Century Gothic"/>
              <a:sym typeface="Century Gothic"/>
            </a:endParaRPr>
          </a:p>
        </p:txBody>
      </p:sp>
      <p:sp>
        <p:nvSpPr>
          <p:cNvPr id="5" name="TextBox 4">
            <a:extLst>
              <a:ext uri="{FF2B5EF4-FFF2-40B4-BE49-F238E27FC236}">
                <a16:creationId xmlns:a16="http://schemas.microsoft.com/office/drawing/2014/main" id="{416B670D-2F71-E3E5-C4BD-BE922379BE5B}"/>
              </a:ext>
            </a:extLst>
          </p:cNvPr>
          <p:cNvSpPr txBox="1"/>
          <p:nvPr/>
        </p:nvSpPr>
        <p:spPr>
          <a:xfrm>
            <a:off x="875730" y="1175396"/>
            <a:ext cx="10440540" cy="5345566"/>
          </a:xfrm>
          <a:prstGeom prst="rect">
            <a:avLst/>
          </a:prstGeom>
          <a:noFill/>
        </p:spPr>
        <p:txBody>
          <a:bodyPr wrap="square" rtlCol="0" anchor="t">
            <a:spAutoFit/>
          </a:bodyPr>
          <a:lstStyle/>
          <a:p>
            <a:pPr marL="380144" indent="-380144">
              <a:buFont typeface="Arial"/>
              <a:buChar char="•"/>
            </a:pPr>
            <a:r>
              <a:rPr lang="en-US" sz="1467" dirty="0">
                <a:latin typeface="+mj-lt"/>
                <a:cs typeface="Times New Roman"/>
              </a:rPr>
              <a:t>Leverage marketing kit assets to show how RED BARON</a:t>
            </a:r>
            <a:r>
              <a:rPr lang="en-US" sz="1467" baseline="30000" dirty="0">
                <a:latin typeface="+mj-lt"/>
                <a:ea typeface="Baskerville" panose="02020502070401020303" pitchFamily="18" charset="0"/>
                <a:cs typeface="Times New Roman"/>
              </a:rPr>
              <a:t>®</a:t>
            </a:r>
            <a:r>
              <a:rPr lang="en-US" sz="1467" dirty="0">
                <a:latin typeface="+mj-lt"/>
                <a:cs typeface="Times New Roman"/>
              </a:rPr>
              <a:t>, </a:t>
            </a:r>
            <a:r>
              <a:rPr lang="en-US" sz="1467" dirty="0">
                <a:latin typeface="+mj-lt"/>
                <a:ea typeface="Baskerville" panose="02020502070401020303" pitchFamily="18" charset="0"/>
                <a:cs typeface="Times New Roman"/>
              </a:rPr>
              <a:t>TONY’S</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and FRESCHETTA</a:t>
            </a:r>
            <a:r>
              <a:rPr lang="en-US" sz="1467" baseline="30000" dirty="0">
                <a:latin typeface="+mj-lt"/>
                <a:ea typeface="Baskerville" panose="02020502070401020303" pitchFamily="18" charset="0"/>
                <a:cs typeface="Times New Roman"/>
              </a:rPr>
              <a:t>® </a:t>
            </a:r>
            <a:r>
              <a:rPr lang="en-US" sz="1467" dirty="0">
                <a:latin typeface="+mj-lt"/>
                <a:cs typeface="Times New Roman"/>
              </a:rPr>
              <a:t>are great crowd-pleasers for a basketball tournament watch party.  </a:t>
            </a:r>
            <a:endParaRPr lang="en-US" sz="1467" dirty="0">
              <a:latin typeface="+mj-lt"/>
            </a:endParaRPr>
          </a:p>
          <a:p>
            <a:pPr marL="380144" indent="-380144">
              <a:buFont typeface="Arial"/>
              <a:buChar char="•"/>
            </a:pPr>
            <a:r>
              <a:rPr lang="en-US" sz="1467" dirty="0">
                <a:latin typeface="+mj-lt"/>
                <a:cs typeface="Times New Roman" panose="02020603050405020304" pitchFamily="18" charset="0"/>
              </a:rPr>
              <a:t>Leverage retailer channels: placements in communications and tactics pre-shop (digital and circular).</a:t>
            </a:r>
          </a:p>
          <a:p>
            <a:endParaRPr lang="en-US" sz="1733" b="1" dirty="0">
              <a:solidFill>
                <a:schemeClr val="accent4">
                  <a:lumMod val="75000"/>
                </a:schemeClr>
              </a:solidFill>
              <a:latin typeface="+mj-lt"/>
              <a:ea typeface="Baskerville" panose="02020502070401020303" pitchFamily="18" charset="0"/>
              <a:cs typeface="Times New Roman" panose="02020603050405020304" pitchFamily="18" charset="0"/>
            </a:endParaRPr>
          </a:p>
          <a:p>
            <a:r>
              <a:rPr lang="en-US" sz="1733" b="1" dirty="0">
                <a:latin typeface="+mj-lt"/>
                <a:ea typeface="Baskerville" panose="02020502070401020303" pitchFamily="18" charset="0"/>
                <a:cs typeface="Times New Roman" panose="02020603050405020304" pitchFamily="18" charset="0"/>
              </a:rPr>
              <a:t>CIRCULAR ASSETS</a:t>
            </a:r>
            <a:endParaRPr lang="en-US" sz="1733" b="1" dirty="0">
              <a:latin typeface="+mj-lt"/>
              <a:cs typeface="Times New Roman" panose="02020603050405020304" pitchFamily="18" charset="0"/>
            </a:endParaRPr>
          </a:p>
          <a:p>
            <a:pPr marL="380144" indent="-380144">
              <a:buFont typeface="Arial"/>
              <a:buChar char="•"/>
            </a:pPr>
            <a:r>
              <a:rPr lang="en-US" sz="1467" dirty="0">
                <a:latin typeface="+mj-lt"/>
                <a:ea typeface="Baskerville" panose="02020502070401020303" pitchFamily="18" charset="0"/>
                <a:cs typeface="Times New Roman"/>
              </a:rPr>
              <a:t>Assets will include editable files along with RED BARON</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TONY’S</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and FRESCHETTA</a:t>
            </a:r>
            <a:r>
              <a:rPr lang="en-US" sz="1467" baseline="30000" dirty="0">
                <a:latin typeface="+mj-lt"/>
                <a:ea typeface="Baskerville" panose="02020502070401020303" pitchFamily="18" charset="0"/>
                <a:cs typeface="Times New Roman"/>
              </a:rPr>
              <a:t>® </a:t>
            </a:r>
            <a:r>
              <a:rPr lang="en-US" sz="1467" dirty="0">
                <a:latin typeface="+mj-lt"/>
                <a:ea typeface="Baskerville" panose="02020502070401020303" pitchFamily="18" charset="0"/>
                <a:cs typeface="Times New Roman"/>
              </a:rPr>
              <a:t>pack-shot images.</a:t>
            </a:r>
            <a:endParaRPr lang="en-US" sz="1467" dirty="0">
              <a:latin typeface="+mj-lt"/>
              <a:cs typeface="Times New Roman"/>
            </a:endParaRPr>
          </a:p>
          <a:p>
            <a:pPr marL="380144" indent="-380144">
              <a:buFont typeface="Arial"/>
              <a:buChar char="•"/>
            </a:pPr>
            <a:r>
              <a:rPr lang="en-US" sz="1467" dirty="0">
                <a:latin typeface="+mj-lt"/>
                <a:ea typeface="Baskerville" panose="02020502070401020303" pitchFamily="18" charset="0"/>
                <a:cs typeface="Times New Roman" panose="02020603050405020304" pitchFamily="18" charset="0"/>
              </a:rPr>
              <a:t>Leverage assets for placement in-ad and can update with correct product mix, description and pricing.</a:t>
            </a:r>
            <a:endParaRPr lang="en-US" sz="1467" dirty="0">
              <a:latin typeface="+mj-lt"/>
              <a:cs typeface="Times New Roman" panose="02020603050405020304" pitchFamily="18" charset="0"/>
            </a:endParaRPr>
          </a:p>
          <a:p>
            <a:endParaRPr lang="en-US" sz="1733" b="1" dirty="0">
              <a:solidFill>
                <a:schemeClr val="accent4">
                  <a:lumMod val="75000"/>
                </a:schemeClr>
              </a:solidFill>
              <a:latin typeface="+mj-lt"/>
              <a:ea typeface="Baskerville" panose="02020502070401020303" pitchFamily="18" charset="0"/>
              <a:cs typeface="Times New Roman" panose="02020603050405020304" pitchFamily="18" charset="0"/>
            </a:endParaRPr>
          </a:p>
          <a:p>
            <a:r>
              <a:rPr lang="en-US" sz="1733" b="1" dirty="0">
                <a:latin typeface="+mj-lt"/>
                <a:ea typeface="Baskerville" panose="02020502070401020303" pitchFamily="18" charset="0"/>
                <a:cs typeface="Times New Roman" panose="02020603050405020304" pitchFamily="18" charset="0"/>
              </a:rPr>
              <a:t>DIGITAL BANNERS</a:t>
            </a:r>
          </a:p>
          <a:p>
            <a:pPr marL="380144" indent="-380144">
              <a:buFont typeface="Arial"/>
              <a:buChar char="•"/>
            </a:pPr>
            <a:r>
              <a:rPr lang="en-US" sz="1467" dirty="0">
                <a:latin typeface="+mj-lt"/>
                <a:ea typeface="Baskerville" panose="02020502070401020303" pitchFamily="18" charset="0"/>
                <a:cs typeface="Times New Roman" panose="02020603050405020304" pitchFamily="18" charset="0"/>
              </a:rPr>
              <a:t>Assets will include editable files. Retailer can add their logo to the banner.</a:t>
            </a:r>
            <a:endParaRPr lang="en-US" sz="1467" dirty="0">
              <a:latin typeface="+mj-lt"/>
              <a:cs typeface="Times New Roman" panose="02020603050405020304" pitchFamily="18" charset="0"/>
            </a:endParaRPr>
          </a:p>
          <a:p>
            <a:pPr marL="380144" indent="-380144">
              <a:buFont typeface="Arial"/>
              <a:buChar char="•"/>
            </a:pPr>
            <a:r>
              <a:rPr lang="en-US" sz="1467" dirty="0">
                <a:latin typeface="+mj-lt"/>
                <a:ea typeface="Baskerville" panose="02020502070401020303" pitchFamily="18" charset="0"/>
                <a:cs typeface="Times New Roman" panose="02020603050405020304" pitchFamily="18" charset="0"/>
              </a:rPr>
              <a:t>Leverage assets for placement on retail websites or ad exchange and can update the CTA based on </a:t>
            </a:r>
            <a:br>
              <a:rPr lang="en-US" sz="1467" dirty="0">
                <a:latin typeface="+mj-lt"/>
                <a:ea typeface="Baskerville" panose="02020502070401020303" pitchFamily="18" charset="0"/>
                <a:cs typeface="Times New Roman" panose="02020603050405020304" pitchFamily="18" charset="0"/>
              </a:rPr>
            </a:br>
            <a:r>
              <a:rPr lang="en-US" sz="1467" dirty="0">
                <a:latin typeface="+mj-lt"/>
                <a:ea typeface="Baskerville" panose="02020502070401020303" pitchFamily="18" charset="0"/>
                <a:cs typeface="Times New Roman" panose="02020603050405020304" pitchFamily="18" charset="0"/>
              </a:rPr>
              <a:t>click-through destination</a:t>
            </a:r>
            <a:r>
              <a:rPr lang="en-US" sz="1467" dirty="0">
                <a:latin typeface="+mj-lt"/>
                <a:cs typeface="Times New Roman" panose="02020603050405020304" pitchFamily="18" charset="0"/>
              </a:rPr>
              <a:t>.  </a:t>
            </a:r>
          </a:p>
          <a:p>
            <a:pPr marL="380144" indent="-380144">
              <a:buFont typeface="Arial"/>
              <a:buChar char="•"/>
            </a:pPr>
            <a:r>
              <a:rPr lang="en-US" sz="1467" dirty="0">
                <a:latin typeface="+mj-lt"/>
                <a:ea typeface="Baskerville" panose="02020502070401020303" pitchFamily="18" charset="0"/>
                <a:cs typeface="Times New Roman"/>
              </a:rPr>
              <a:t>Click-through: all banner ads should link to RED BARON</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TONY’S</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and FRESCHETTA</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product information on the retailer’s site or digital incentives (if available).</a:t>
            </a:r>
            <a:endParaRPr lang="en-US" sz="1467" dirty="0">
              <a:latin typeface="+mj-lt"/>
              <a:cs typeface="Times New Roman"/>
            </a:endParaRPr>
          </a:p>
          <a:p>
            <a:endParaRPr lang="en-US" sz="1733" b="1" dirty="0">
              <a:solidFill>
                <a:schemeClr val="accent4">
                  <a:lumMod val="75000"/>
                </a:schemeClr>
              </a:solidFill>
              <a:latin typeface="+mj-lt"/>
              <a:ea typeface="Baskerville" panose="02020502070401020303" pitchFamily="18" charset="0"/>
              <a:cs typeface="Times New Roman" panose="02020603050405020304" pitchFamily="18" charset="0"/>
            </a:endParaRPr>
          </a:p>
          <a:p>
            <a:r>
              <a:rPr lang="en-US" sz="1733" b="1" dirty="0">
                <a:latin typeface="+mj-lt"/>
                <a:ea typeface="Baskerville" panose="02020502070401020303" pitchFamily="18" charset="0"/>
                <a:cs typeface="Times New Roman" panose="02020603050405020304" pitchFamily="18" charset="0"/>
              </a:rPr>
              <a:t>SOCIAL MEDIA</a:t>
            </a:r>
          </a:p>
          <a:p>
            <a:pPr marL="380144" indent="-380144">
              <a:buFont typeface="Arial"/>
              <a:buChar char="•"/>
            </a:pPr>
            <a:r>
              <a:rPr lang="en-US" sz="1467" dirty="0">
                <a:latin typeface="+mj-lt"/>
                <a:ea typeface="Baskerville" panose="02020502070401020303" pitchFamily="18" charset="0"/>
                <a:cs typeface="Times New Roman" panose="02020603050405020304" pitchFamily="18" charset="0"/>
              </a:rPr>
              <a:t>Assets will include digital-ready images that can be used on retailer’s Facebook, Twitter and Instagram channels.</a:t>
            </a:r>
            <a:endParaRPr lang="en-US" sz="1467" dirty="0">
              <a:latin typeface="+mj-lt"/>
              <a:cs typeface="Times New Roman" panose="02020603050405020304" pitchFamily="18" charset="0"/>
            </a:endParaRPr>
          </a:p>
          <a:p>
            <a:pPr marL="380144" indent="-380144">
              <a:buFont typeface="Arial"/>
              <a:buChar char="•"/>
            </a:pPr>
            <a:r>
              <a:rPr lang="en-US" sz="1467" dirty="0">
                <a:latin typeface="+mj-lt"/>
                <a:ea typeface="Baskerville" panose="02020502070401020303" pitchFamily="18" charset="0"/>
                <a:cs typeface="Times New Roman" panose="02020603050405020304" pitchFamily="18" charset="0"/>
              </a:rPr>
              <a:t>Social post copy will be provided. Retailers can adjust copy to align with their social voice/tone and can highlight special offers or deals available on the retailer’s site.</a:t>
            </a:r>
            <a:endParaRPr lang="en-US" sz="1467" dirty="0">
              <a:latin typeface="+mj-lt"/>
              <a:cs typeface="Times New Roman" panose="02020603050405020304" pitchFamily="18" charset="0"/>
            </a:endParaRPr>
          </a:p>
          <a:p>
            <a:pPr marL="380144" indent="-380144">
              <a:buFont typeface="Arial"/>
              <a:buChar char="•"/>
            </a:pPr>
            <a:r>
              <a:rPr lang="en-US" sz="1467" dirty="0">
                <a:latin typeface="+mj-lt"/>
                <a:ea typeface="Baskerville" panose="02020502070401020303" pitchFamily="18" charset="0"/>
                <a:cs typeface="Times New Roman"/>
              </a:rPr>
              <a:t>Click-through/link: social posts should link to RED BARON</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TONY’S</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and FRESCHETTA</a:t>
            </a:r>
            <a:r>
              <a:rPr lang="en-US" sz="1467" baseline="30000" dirty="0">
                <a:latin typeface="+mj-lt"/>
                <a:ea typeface="Baskerville" panose="02020502070401020303" pitchFamily="18" charset="0"/>
                <a:cs typeface="Times New Roman"/>
              </a:rPr>
              <a:t>®</a:t>
            </a:r>
            <a:r>
              <a:rPr lang="en-US" sz="1467" dirty="0">
                <a:latin typeface="+mj-lt"/>
                <a:ea typeface="Baskerville" panose="02020502070401020303" pitchFamily="18" charset="0"/>
                <a:cs typeface="Times New Roman"/>
              </a:rPr>
              <a:t> product information on retailer’s site or digital incentives (if available).</a:t>
            </a:r>
          </a:p>
          <a:p>
            <a:pPr marL="380144" indent="-380144">
              <a:buFont typeface="Arial"/>
              <a:buChar char="•"/>
            </a:pPr>
            <a:endParaRPr lang="en-US" sz="1733" dirty="0">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9837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CC728-3090-4684-A533-2AB72510C48B}" type="slidenum">
              <a:rPr lang="en-US" smtClean="0"/>
              <a:pPr/>
              <a:t>3</a:t>
            </a:fld>
            <a:endParaRPr lang="en-US"/>
          </a:p>
        </p:txBody>
      </p:sp>
      <p:sp>
        <p:nvSpPr>
          <p:cNvPr id="3" name="Google Shape;123;p27">
            <a:extLst>
              <a:ext uri="{FF2B5EF4-FFF2-40B4-BE49-F238E27FC236}">
                <a16:creationId xmlns:a16="http://schemas.microsoft.com/office/drawing/2014/main" id="{7CE71106-97BF-680E-AFDB-500E861277FC}"/>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3200" b="1" dirty="0">
                <a:latin typeface="+mn-lt"/>
                <a:ea typeface="Century Gothic"/>
                <a:cs typeface="Century Gothic"/>
                <a:sym typeface="Century Gothic"/>
              </a:rPr>
              <a:t>MARCH MADNESS MARKETING KIT</a:t>
            </a:r>
            <a:endParaRPr lang="en-US" sz="3200" b="1" dirty="0">
              <a:highlight>
                <a:srgbClr val="FFFF00"/>
              </a:highlight>
              <a:latin typeface="+mn-lt"/>
              <a:ea typeface="Century Gothic"/>
              <a:cs typeface="Century Gothic"/>
              <a:sym typeface="Century Gothic"/>
            </a:endParaRPr>
          </a:p>
        </p:txBody>
      </p:sp>
      <p:sp>
        <p:nvSpPr>
          <p:cNvPr id="13" name="Text Placeholder 3">
            <a:extLst>
              <a:ext uri="{FF2B5EF4-FFF2-40B4-BE49-F238E27FC236}">
                <a16:creationId xmlns:a16="http://schemas.microsoft.com/office/drawing/2014/main" id="{770AB1A9-8063-E648-C5A5-B400EF3C04D8}"/>
              </a:ext>
            </a:extLst>
          </p:cNvPr>
          <p:cNvSpPr txBox="1">
            <a:spLocks/>
          </p:cNvSpPr>
          <p:nvPr/>
        </p:nvSpPr>
        <p:spPr>
          <a:xfrm>
            <a:off x="6524550" y="1483579"/>
            <a:ext cx="4751841" cy="5035933"/>
          </a:xfrm>
          <a:prstGeom prst="rect">
            <a:avLst/>
          </a:prstGeom>
        </p:spPr>
        <p:txBody>
          <a:bodyPr>
            <a:normAutofit/>
          </a:bodyPr>
          <a:lstStyle>
            <a:lvl1pPr marL="457189" indent="-457189" algn="l" defTabSz="1219170" rtl="0" eaLnBrk="1" latinLnBrk="0" hangingPunct="1">
              <a:spcBef>
                <a:spcPct val="20000"/>
              </a:spcBef>
              <a:buFont typeface="Wingdings" pitchFamily="2" charset="2"/>
              <a:buChar char="§"/>
              <a:defRPr sz="2400" kern="1200">
                <a:solidFill>
                  <a:schemeClr val="tx1"/>
                </a:solidFill>
                <a:latin typeface="+mn-lt"/>
                <a:ea typeface="+mn-ea"/>
                <a:cs typeface="+mn-cs"/>
              </a:defRPr>
            </a:lvl1pPr>
            <a:lvl2pPr marL="990575" indent="-380990" algn="l" defTabSz="1219170" rtl="0" eaLnBrk="1" latinLnBrk="0" hangingPunct="1">
              <a:spcBef>
                <a:spcPct val="20000"/>
              </a:spcBef>
              <a:buFont typeface="Wingdings" pitchFamily="2" charset="2"/>
              <a:buChar char="§"/>
              <a:defRPr sz="2133" kern="1200">
                <a:solidFill>
                  <a:schemeClr val="tx1"/>
                </a:solidFill>
                <a:latin typeface="+mn-lt"/>
                <a:ea typeface="+mn-ea"/>
                <a:cs typeface="+mn-cs"/>
              </a:defRPr>
            </a:lvl2pPr>
            <a:lvl3pPr marL="1523962" indent="-304792" algn="l" defTabSz="1219170" rtl="0" eaLnBrk="1" latinLnBrk="0" hangingPunct="1">
              <a:spcBef>
                <a:spcPct val="20000"/>
              </a:spcBef>
              <a:buFont typeface="Wingdings" pitchFamily="2" charset="2"/>
              <a:buChar char="§"/>
              <a:defRPr sz="1867" kern="1200">
                <a:solidFill>
                  <a:schemeClr val="tx1"/>
                </a:solidFill>
                <a:latin typeface="+mn-lt"/>
                <a:ea typeface="+mn-ea"/>
                <a:cs typeface="+mn-cs"/>
              </a:defRPr>
            </a:lvl3pPr>
            <a:lvl4pPr marL="2133547" indent="-304792" algn="l" defTabSz="1219170" rtl="0" eaLnBrk="1" latinLnBrk="0" hangingPunct="1">
              <a:spcBef>
                <a:spcPct val="20000"/>
              </a:spcBef>
              <a:buFont typeface="Wingdings" pitchFamily="2" charset="2"/>
              <a:buChar char="§"/>
              <a:defRPr sz="1600" kern="1200">
                <a:solidFill>
                  <a:schemeClr val="tx1"/>
                </a:solidFill>
                <a:latin typeface="+mn-lt"/>
                <a:ea typeface="+mn-ea"/>
                <a:cs typeface="+mn-cs"/>
              </a:defRPr>
            </a:lvl4pPr>
            <a:lvl5pPr marL="2743131" indent="-304792" algn="l" defTabSz="1219170" rtl="0" eaLnBrk="1" latinLnBrk="0" hangingPunct="1">
              <a:spcBef>
                <a:spcPct val="20000"/>
              </a:spcBef>
              <a:buFont typeface="Wingdings" pitchFamily="2" charset="2"/>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b="1" u="sng" dirty="0">
                <a:solidFill>
                  <a:srgbClr val="39160F"/>
                </a:solidFill>
                <a:ea typeface="Baskerville" panose="02020502070401020303" pitchFamily="18" charset="0"/>
              </a:rPr>
              <a:t>DELIVERABLES</a:t>
            </a:r>
            <a:br>
              <a:rPr lang="en-US" dirty="0">
                <a:ea typeface="Baskerville" panose="02020502070401020303" pitchFamily="18" charset="0"/>
              </a:rPr>
            </a:br>
            <a:endParaRPr lang="en-US" dirty="0">
              <a:solidFill>
                <a:schemeClr val="accent4">
                  <a:lumMod val="75000"/>
                </a:schemeClr>
              </a:solidFill>
              <a:ea typeface="Baskerville" panose="02020502070401020303" pitchFamily="18" charset="0"/>
            </a:endParaRPr>
          </a:p>
          <a:p>
            <a:pPr>
              <a:spcBef>
                <a:spcPct val="0"/>
              </a:spcBef>
            </a:pPr>
            <a:r>
              <a:rPr lang="en-US" sz="1700" b="1" dirty="0">
                <a:ea typeface="Baskerville" panose="02020502070401020303" pitchFamily="18" charset="0"/>
              </a:rPr>
              <a:t>Circular Ad Layouts</a:t>
            </a:r>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3" W x 3" H and 10" W x 3" H</a:t>
            </a:r>
          </a:p>
          <a:p>
            <a:pPr>
              <a:spcBef>
                <a:spcPct val="0"/>
              </a:spcBef>
            </a:pPr>
            <a:endParaRPr lang="en-US" sz="1700" dirty="0">
              <a:ea typeface="Baskerville" panose="02020502070401020303" pitchFamily="18" charset="0"/>
            </a:endParaRPr>
          </a:p>
          <a:p>
            <a:pPr>
              <a:spcBef>
                <a:spcPct val="0"/>
              </a:spcBef>
            </a:pPr>
            <a:r>
              <a:rPr lang="en-US" sz="1700" b="1" dirty="0">
                <a:ea typeface="Baskerville" panose="02020502070401020303" pitchFamily="18" charset="0"/>
              </a:rPr>
              <a:t>Digital</a:t>
            </a:r>
            <a:endParaRPr lang="en-US" sz="1700" b="1" dirty="0"/>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Standard banners:</a:t>
            </a:r>
          </a:p>
          <a:p>
            <a:pPr>
              <a:lnSpc>
                <a:spcPct val="110000"/>
              </a:lnSpc>
              <a:spcBef>
                <a:spcPct val="0"/>
              </a:spcBef>
            </a:pPr>
            <a:r>
              <a:rPr lang="en-US" sz="1400" dirty="0">
                <a:ea typeface="Baskerville" panose="02020502070401020303" pitchFamily="18" charset="0"/>
              </a:rPr>
              <a:t>       300 x 250, 728 x 90, 160 x 600</a:t>
            </a:r>
          </a:p>
          <a:p>
            <a:pPr>
              <a:spcBef>
                <a:spcPct val="0"/>
              </a:spcBef>
            </a:pPr>
            <a:endParaRPr lang="en-US" sz="1700" dirty="0">
              <a:ea typeface="Baskerville" panose="02020502070401020303" pitchFamily="18" charset="0"/>
            </a:endParaRPr>
          </a:p>
          <a:p>
            <a:pPr>
              <a:spcBef>
                <a:spcPct val="0"/>
              </a:spcBef>
            </a:pPr>
            <a:r>
              <a:rPr lang="en-US" sz="1700" b="1" dirty="0">
                <a:ea typeface="Baskerville" panose="02020502070401020303" pitchFamily="18" charset="0"/>
              </a:rPr>
              <a:t>Social Media</a:t>
            </a:r>
            <a:endParaRPr lang="en-US" sz="1700" b="1" dirty="0"/>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Instagram: 1080 x 1080 pixels</a:t>
            </a:r>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Facebook: 1200 x 1200 pixels</a:t>
            </a:r>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Twitter: 1200 x 1200 pixels</a:t>
            </a:r>
          </a:p>
          <a:p>
            <a:pPr marL="285750" indent="-285750">
              <a:lnSpc>
                <a:spcPct val="110000"/>
              </a:lnSpc>
              <a:spcBef>
                <a:spcPct val="0"/>
              </a:spcBef>
              <a:buFont typeface="Arial" panose="020B0604020202020204" pitchFamily="34" charset="0"/>
              <a:buChar char="•"/>
            </a:pPr>
            <a:r>
              <a:rPr lang="en-US" sz="1400" dirty="0">
                <a:ea typeface="Baskerville" panose="02020502070401020303" pitchFamily="18" charset="0"/>
              </a:rPr>
              <a:t>+ post copy options for all platforms</a:t>
            </a:r>
            <a:br>
              <a:rPr lang="en-US" sz="1700" dirty="0">
                <a:ea typeface="Baskerville" panose="02020502070401020303" pitchFamily="18" charset="0"/>
              </a:rPr>
            </a:br>
            <a:endParaRPr lang="en-US" sz="1700" b="1" dirty="0">
              <a:ea typeface="Baskerville" panose="02020502070401020303" pitchFamily="18" charset="0"/>
            </a:endParaRPr>
          </a:p>
          <a:p>
            <a:pPr>
              <a:spcBef>
                <a:spcPct val="0"/>
              </a:spcBef>
            </a:pPr>
            <a:r>
              <a:rPr lang="en-US" sz="1400" dirty="0">
                <a:solidFill>
                  <a:srgbClr val="000000"/>
                </a:solidFill>
                <a:ea typeface="Baskerville" panose="02020502070401020303" pitchFamily="18" charset="0"/>
              </a:rPr>
              <a:t>For single brand promos, alt SKU packs included as JPGs.</a:t>
            </a:r>
          </a:p>
        </p:txBody>
      </p:sp>
      <p:sp>
        <p:nvSpPr>
          <p:cNvPr id="14" name="Rectangle 13">
            <a:extLst>
              <a:ext uri="{FF2B5EF4-FFF2-40B4-BE49-F238E27FC236}">
                <a16:creationId xmlns:a16="http://schemas.microsoft.com/office/drawing/2014/main" id="{DB40EA28-D29A-B92D-5BC0-BD9D803B9364}"/>
              </a:ext>
            </a:extLst>
          </p:cNvPr>
          <p:cNvSpPr/>
          <p:nvPr/>
        </p:nvSpPr>
        <p:spPr>
          <a:xfrm>
            <a:off x="1090159" y="5654938"/>
            <a:ext cx="4572000" cy="39703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90000"/>
              </a:lnSpc>
              <a:spcBef>
                <a:spcPct val="0"/>
              </a:spcBef>
            </a:pPr>
            <a:r>
              <a:rPr lang="en-US" sz="1100" b="1" dirty="0">
                <a:solidFill>
                  <a:srgbClr val="39160F"/>
                </a:solidFill>
                <a:latin typeface="Arial" panose="020B0604020202020204" pitchFamily="34" charset="0"/>
                <a:ea typeface="Baskerville" panose="02020502070401020303" pitchFamily="18" charset="0"/>
                <a:cs typeface="Arial" panose="020B0604020202020204" pitchFamily="34" charset="0"/>
              </a:rPr>
              <a:t>HAVE QUESTIONS OR NEED ADDITIONAL SUPPORT?</a:t>
            </a:r>
          </a:p>
          <a:p>
            <a:pPr algn="ctr">
              <a:lnSpc>
                <a:spcPct val="90000"/>
              </a:lnSpc>
              <a:spcBef>
                <a:spcPct val="0"/>
              </a:spcBef>
            </a:pPr>
            <a:r>
              <a:rPr lang="en-US" sz="1100" dirty="0">
                <a:latin typeface="Arial" panose="020B0604020202020204" pitchFamily="34" charset="0"/>
                <a:ea typeface="Baskerville" panose="02020502070401020303" pitchFamily="18" charset="0"/>
                <a:cs typeface="Arial" panose="020B0604020202020204" pitchFamily="34" charset="0"/>
              </a:rPr>
              <a:t>Contact: Taylor </a:t>
            </a:r>
            <a:r>
              <a:rPr lang="en-US" sz="1100" dirty="0" err="1">
                <a:latin typeface="Arial" panose="020B0604020202020204" pitchFamily="34" charset="0"/>
                <a:ea typeface="Baskerville" panose="02020502070401020303" pitchFamily="18" charset="0"/>
                <a:cs typeface="Arial" panose="020B0604020202020204" pitchFamily="34" charset="0"/>
              </a:rPr>
              <a:t>Witort</a:t>
            </a:r>
            <a:r>
              <a:rPr lang="en-US" sz="1100" dirty="0">
                <a:latin typeface="Arial" panose="020B0604020202020204" pitchFamily="34" charset="0"/>
                <a:ea typeface="Baskerville" panose="02020502070401020303" pitchFamily="18" charset="0"/>
                <a:cs typeface="Arial" panose="020B0604020202020204" pitchFamily="34" charset="0"/>
              </a:rPr>
              <a:t>  </a:t>
            </a:r>
            <a:r>
              <a:rPr lang="en-US" sz="1100" dirty="0">
                <a:latin typeface="Arial" panose="020B0604020202020204" pitchFamily="34" charset="0"/>
                <a:ea typeface="Baskerville" panose="02020502070401020303" pitchFamily="18" charset="0"/>
                <a:cs typeface="Arial" panose="020B0604020202020204" pitchFamily="34" charset="0"/>
                <a:hlinkClick r:id="rId2"/>
              </a:rPr>
              <a:t>Taylor.Witort@schwans</a:t>
            </a:r>
            <a:r>
              <a:rPr lang="en-US" sz="1100">
                <a:latin typeface="Arial" panose="020B0604020202020204" pitchFamily="34" charset="0"/>
                <a:ea typeface="Baskerville" panose="02020502070401020303" pitchFamily="18" charset="0"/>
                <a:cs typeface="Arial" panose="020B0604020202020204" pitchFamily="34" charset="0"/>
                <a:hlinkClick r:id="rId2"/>
              </a:rPr>
              <a:t>.com</a:t>
            </a:r>
            <a:endParaRPr lang="en-US" sz="11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B63D2DA-9083-CEC9-AFA1-477AB8E0B2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6799" y="1607735"/>
            <a:ext cx="3098720" cy="3098720"/>
          </a:xfrm>
          <a:prstGeom prst="rect">
            <a:avLst/>
          </a:prstGeom>
        </p:spPr>
      </p:pic>
      <p:sp>
        <p:nvSpPr>
          <p:cNvPr id="16" name="TextBox 15">
            <a:extLst>
              <a:ext uri="{FF2B5EF4-FFF2-40B4-BE49-F238E27FC236}">
                <a16:creationId xmlns:a16="http://schemas.microsoft.com/office/drawing/2014/main" id="{BDAF170E-0BD6-B965-609A-8EC50D6191D2}"/>
              </a:ext>
            </a:extLst>
          </p:cNvPr>
          <p:cNvSpPr txBox="1"/>
          <p:nvPr/>
        </p:nvSpPr>
        <p:spPr>
          <a:xfrm>
            <a:off x="1973141" y="4829872"/>
            <a:ext cx="28060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Century Gothic"/>
              </a:rPr>
              <a:t>DOWNLOAD ASSETS: </a:t>
            </a:r>
            <a:r>
              <a:rPr lang="en-US" sz="1600" dirty="0">
                <a:solidFill>
                  <a:srgbClr val="FF0000"/>
                </a:solidFill>
                <a:highlight>
                  <a:srgbClr val="FFFF00"/>
                </a:highlight>
                <a:latin typeface="Century Gothic"/>
                <a:hlinkClick r:id="rId4"/>
              </a:rPr>
              <a:t>CLICK HERE</a:t>
            </a:r>
            <a:endParaRPr lang="en-US" sz="1600" dirty="0">
              <a:solidFill>
                <a:srgbClr val="FF0000"/>
              </a:solidFill>
              <a:highlight>
                <a:srgbClr val="FFFF00"/>
              </a:highlight>
              <a:latin typeface="Century Gothic"/>
              <a:cs typeface="Calibri" panose="020F0502020204030204"/>
            </a:endParaRPr>
          </a:p>
          <a:p>
            <a:pPr algn="ctr"/>
            <a:endParaRPr lang="en-US" sz="1600" dirty="0">
              <a:latin typeface="Century Gothic"/>
              <a:cs typeface="Calibri" panose="020F0502020204030204"/>
            </a:endParaRPr>
          </a:p>
        </p:txBody>
      </p:sp>
    </p:spTree>
    <p:extLst>
      <p:ext uri="{BB962C8B-B14F-4D97-AF65-F5344CB8AC3E}">
        <p14:creationId xmlns:p14="http://schemas.microsoft.com/office/powerpoint/2010/main" val="422423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7CC728-3090-4684-A533-2AB72510C48B}" type="slidenum">
              <a:rPr lang="en-US" smtClean="0"/>
              <a:pPr/>
              <a:t>4</a:t>
            </a:fld>
            <a:endParaRPr lang="en-US"/>
          </a:p>
        </p:txBody>
      </p:sp>
      <p:sp>
        <p:nvSpPr>
          <p:cNvPr id="3" name="Google Shape;123;p27">
            <a:extLst>
              <a:ext uri="{FF2B5EF4-FFF2-40B4-BE49-F238E27FC236}">
                <a16:creationId xmlns:a16="http://schemas.microsoft.com/office/drawing/2014/main" id="{7CE71106-97BF-680E-AFDB-500E861277FC}"/>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2667" b="1" dirty="0">
                <a:latin typeface="+mn-lt"/>
                <a:ea typeface="Century Gothic"/>
                <a:cs typeface="Century Gothic"/>
                <a:sym typeface="Century Gothic"/>
              </a:rPr>
              <a:t>CIRCULAR ADS</a:t>
            </a:r>
            <a:endParaRPr lang="en-US" sz="2667" b="1" dirty="0">
              <a:highlight>
                <a:srgbClr val="FFFF00"/>
              </a:highlight>
              <a:latin typeface="+mn-lt"/>
              <a:ea typeface="Century Gothic"/>
              <a:cs typeface="Century Gothic"/>
              <a:sym typeface="Century Gothic"/>
            </a:endParaRPr>
          </a:p>
        </p:txBody>
      </p:sp>
      <p:sp>
        <p:nvSpPr>
          <p:cNvPr id="21" name="Text Placeholder 9">
            <a:extLst>
              <a:ext uri="{FF2B5EF4-FFF2-40B4-BE49-F238E27FC236}">
                <a16:creationId xmlns:a16="http://schemas.microsoft.com/office/drawing/2014/main" id="{BB50CB2A-2957-0876-EB96-839880B1FF6C}"/>
              </a:ext>
            </a:extLst>
          </p:cNvPr>
          <p:cNvSpPr txBox="1">
            <a:spLocks/>
          </p:cNvSpPr>
          <p:nvPr/>
        </p:nvSpPr>
        <p:spPr>
          <a:xfrm>
            <a:off x="1158278" y="3642224"/>
            <a:ext cx="1117342"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lang="en-US" sz="800" spc="100" dirty="0">
                <a:solidFill>
                  <a:srgbClr val="000000"/>
                </a:solidFill>
                <a:latin typeface="Futura Condensed Medium" panose="02000503000000000000" pitchFamily="2" charset="0"/>
              </a:rPr>
              <a:t>3</a:t>
            </a:r>
            <a:r>
              <a:rPr kumimoji="0" lang="en-US" sz="800" u="none" strike="noStrike" kern="1200" cap="none" spc="100" normalizeH="0" baseline="0" noProof="0" dirty="0">
                <a:ln>
                  <a:noFill/>
                </a:ln>
                <a:solidFill>
                  <a:srgbClr val="000000"/>
                </a:solidFill>
                <a:effectLst/>
                <a:uLnTx/>
                <a:uFillTx/>
                <a:latin typeface="Futura Condensed Medium" panose="02000503000000000000" pitchFamily="2" charset="0"/>
              </a:rPr>
              <a:t>" W X 3" H</a:t>
            </a:r>
          </a:p>
        </p:txBody>
      </p:sp>
      <p:sp>
        <p:nvSpPr>
          <p:cNvPr id="22" name="Text Placeholder 9">
            <a:extLst>
              <a:ext uri="{FF2B5EF4-FFF2-40B4-BE49-F238E27FC236}">
                <a16:creationId xmlns:a16="http://schemas.microsoft.com/office/drawing/2014/main" id="{E33DAC8A-513F-391C-488A-4EC909F28C5A}"/>
              </a:ext>
            </a:extLst>
          </p:cNvPr>
          <p:cNvSpPr txBox="1">
            <a:spLocks/>
          </p:cNvSpPr>
          <p:nvPr/>
        </p:nvSpPr>
        <p:spPr>
          <a:xfrm>
            <a:off x="1186878" y="6547804"/>
            <a:ext cx="1117342" cy="23475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defRPr/>
            </a:pPr>
            <a:r>
              <a:rPr lang="en-US" sz="800" spc="100" dirty="0">
                <a:solidFill>
                  <a:srgbClr val="000000"/>
                </a:solidFill>
                <a:latin typeface="Futura Condensed Medium" panose="02000503000000000000" pitchFamily="2" charset="0"/>
              </a:rPr>
              <a:t>10" W X 3" H</a:t>
            </a:r>
          </a:p>
        </p:txBody>
      </p:sp>
      <p:pic>
        <p:nvPicPr>
          <p:cNvPr id="23" name="Picture 22">
            <a:extLst>
              <a:ext uri="{FF2B5EF4-FFF2-40B4-BE49-F238E27FC236}">
                <a16:creationId xmlns:a16="http://schemas.microsoft.com/office/drawing/2014/main" id="{7BBA0829-B77C-44BF-2BE4-937A5D77E8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3814" y="1161536"/>
            <a:ext cx="2469099" cy="2469099"/>
          </a:xfrm>
          <a:prstGeom prst="rect">
            <a:avLst/>
          </a:prstGeom>
          <a:ln>
            <a:solidFill>
              <a:schemeClr val="tx1"/>
            </a:solidFill>
          </a:ln>
        </p:spPr>
      </p:pic>
      <p:pic>
        <p:nvPicPr>
          <p:cNvPr id="24" name="Picture 23">
            <a:extLst>
              <a:ext uri="{FF2B5EF4-FFF2-40B4-BE49-F238E27FC236}">
                <a16:creationId xmlns:a16="http://schemas.microsoft.com/office/drawing/2014/main" id="{7966B92E-F538-3B8C-6D08-F3732315E8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3814" y="4028664"/>
            <a:ext cx="8282070" cy="2484621"/>
          </a:xfrm>
          <a:prstGeom prst="rect">
            <a:avLst/>
          </a:prstGeom>
          <a:ln>
            <a:solidFill>
              <a:schemeClr val="tx1"/>
            </a:solidFill>
          </a:ln>
        </p:spPr>
      </p:pic>
      <p:sp>
        <p:nvSpPr>
          <p:cNvPr id="25" name="Rectangle 24">
            <a:extLst>
              <a:ext uri="{FF2B5EF4-FFF2-40B4-BE49-F238E27FC236}">
                <a16:creationId xmlns:a16="http://schemas.microsoft.com/office/drawing/2014/main" id="{FD759880-293C-F7DB-463A-BCBCE2DF82D5}"/>
              </a:ext>
            </a:extLst>
          </p:cNvPr>
          <p:cNvSpPr/>
          <p:nvPr/>
        </p:nvSpPr>
        <p:spPr>
          <a:xfrm>
            <a:off x="4393732" y="1587025"/>
            <a:ext cx="6241611" cy="1180516"/>
          </a:xfrm>
          <a:prstGeom prst="rect">
            <a:avLst/>
          </a:prstGeom>
        </p:spPr>
        <p:txBody>
          <a:bodyPr wrap="square" anchor="t">
            <a:spAutoFit/>
          </a:bodyPr>
          <a:lstStyle/>
          <a:p>
            <a:pPr>
              <a:lnSpc>
                <a:spcPct val="90000"/>
              </a:lnSpc>
              <a:spcBef>
                <a:spcPct val="0"/>
              </a:spcBef>
            </a:pPr>
            <a:r>
              <a:rPr lang="en-US" sz="1600" b="1" dirty="0">
                <a:latin typeface="Arial" panose="020B0604020202020204" pitchFamily="34" charset="0"/>
                <a:ea typeface="Baskerville" panose="02020502070401020303" pitchFamily="18" charset="0"/>
                <a:cs typeface="Arial" panose="020B0604020202020204" pitchFamily="34" charset="0"/>
              </a:rPr>
              <a:t>Circular Ad Layouts</a:t>
            </a:r>
          </a:p>
          <a:p>
            <a:pPr>
              <a:lnSpc>
                <a:spcPct val="90000"/>
              </a:lnSpc>
              <a:spcBef>
                <a:spcPct val="0"/>
              </a:spcBef>
            </a:pPr>
            <a:endParaRPr lang="en-US" sz="1100" b="1" dirty="0">
              <a:latin typeface="Arial" panose="020B0604020202020204" pitchFamily="34" charset="0"/>
              <a:ea typeface="Baskerville" panose="02020502070401020303" pitchFamily="18" charset="0"/>
              <a:cs typeface="Arial" panose="020B0604020202020204" pitchFamily="34" charset="0"/>
            </a:endParaRPr>
          </a:p>
          <a:p>
            <a:pPr marL="285750" indent="-285750">
              <a:lnSpc>
                <a:spcPct val="90000"/>
              </a:lnSpc>
              <a:spcBef>
                <a:spcPct val="0"/>
              </a:spcBef>
              <a:buFont typeface="Arial" panose="020B0604020202020204" pitchFamily="34" charset="0"/>
              <a:buChar char="•"/>
            </a:pPr>
            <a:r>
              <a:rPr lang="en-US" sz="1100" dirty="0">
                <a:latin typeface="Arial" panose="020B0604020202020204" pitchFamily="34" charset="0"/>
                <a:ea typeface="Baskerville" panose="02020502070401020303" pitchFamily="18" charset="0"/>
                <a:cs typeface="Arial" panose="020B0604020202020204" pitchFamily="34" charset="0"/>
              </a:rPr>
              <a:t>3" W x 3" H and 10" W x 3" H</a:t>
            </a:r>
          </a:p>
          <a:p>
            <a:pPr>
              <a:lnSpc>
                <a:spcPct val="90000"/>
              </a:lnSpc>
              <a:spcBef>
                <a:spcPct val="0"/>
              </a:spcBef>
            </a:pPr>
            <a:endParaRPr lang="en-US" sz="1100" dirty="0">
              <a:latin typeface="Arial" panose="020B0604020202020204" pitchFamily="34" charset="0"/>
              <a:ea typeface="Baskerville" panose="02020502070401020303" pitchFamily="18" charset="0"/>
              <a:cs typeface="Arial" panose="020B0604020202020204" pitchFamily="34" charset="0"/>
            </a:endParaRPr>
          </a:p>
          <a:p>
            <a:pPr marL="0" marR="0" lvl="0" indent="0" algn="l" defTabSz="914400" rtl="0" eaLnBrk="1" fontAlgn="auto" latinLnBrk="0" hangingPunct="1">
              <a:lnSpc>
                <a:spcPct val="120000"/>
              </a:lnSpc>
              <a:spcBef>
                <a:spcPts val="1000"/>
              </a:spcBef>
              <a:spcAft>
                <a:spcPts val="1200"/>
              </a:spcAft>
              <a:buClrTx/>
              <a:buSzTx/>
              <a:buFont typeface="Arial" panose="020B0604020202020204" pitchFamily="34" charset="0"/>
              <a:buNone/>
              <a:tabLst/>
              <a:defRPr/>
            </a:pPr>
            <a:r>
              <a:rPr lang="en-US" sz="800" spc="0" dirty="0">
                <a:solidFill>
                  <a:srgbClr val="000000"/>
                </a:solidFill>
                <a:latin typeface="Century Gothic"/>
              </a:rPr>
              <a:t>PLEASE </a:t>
            </a:r>
            <a:r>
              <a:rPr kumimoji="0" lang="en-US" sz="800" u="none" strike="noStrike" kern="1200" cap="none" spc="0" normalizeH="0" baseline="0" noProof="0" dirty="0">
                <a:ln>
                  <a:noFill/>
                </a:ln>
                <a:solidFill>
                  <a:srgbClr val="000000"/>
                </a:solidFill>
                <a:effectLst/>
                <a:uLnTx/>
                <a:uFillTx/>
                <a:latin typeface="Century Gothic"/>
              </a:rPr>
              <a:t>NOTE: PHOTOSHOP FILES CONTAIN SEPARATE </a:t>
            </a:r>
            <a:r>
              <a:rPr lang="en-US" sz="800" spc="0" dirty="0">
                <a:solidFill>
                  <a:srgbClr val="000000"/>
                </a:solidFill>
                <a:latin typeface="Century Gothic"/>
              </a:rPr>
              <a:t>PACK-SHOT</a:t>
            </a:r>
            <a:r>
              <a:rPr kumimoji="0" lang="en-US" sz="800" u="none" strike="noStrike" kern="1200" cap="none" spc="0" normalizeH="0" baseline="0" noProof="0" dirty="0">
                <a:ln>
                  <a:noFill/>
                </a:ln>
                <a:solidFill>
                  <a:srgbClr val="000000"/>
                </a:solidFill>
                <a:effectLst/>
                <a:uLnTx/>
                <a:uFillTx/>
                <a:latin typeface="Century Gothic"/>
              </a:rPr>
              <a:t> </a:t>
            </a:r>
            <a:r>
              <a:rPr lang="en-US" sz="800" spc="0" dirty="0">
                <a:solidFill>
                  <a:srgbClr val="000000"/>
                </a:solidFill>
                <a:latin typeface="Century Gothic"/>
              </a:rPr>
              <a:t>SMART-OBJECT</a:t>
            </a:r>
            <a:r>
              <a:rPr kumimoji="0" lang="en-US" sz="800" u="none" strike="noStrike" kern="1200" cap="none" spc="0" normalizeH="0" baseline="0" noProof="0" dirty="0">
                <a:ln>
                  <a:noFill/>
                </a:ln>
                <a:solidFill>
                  <a:srgbClr val="000000"/>
                </a:solidFill>
                <a:effectLst/>
                <a:uLnTx/>
                <a:uFillTx/>
                <a:latin typeface="Century Gothic"/>
              </a:rPr>
              <a:t> LAYERS, WHICH CAN BE SWAPPED IN OR OUT OR REARRANGED, DEPENDING ON WHICH BRANDS ARE BEING PROMOTED.</a:t>
            </a:r>
          </a:p>
        </p:txBody>
      </p:sp>
    </p:spTree>
    <p:extLst>
      <p:ext uri="{BB962C8B-B14F-4D97-AF65-F5344CB8AC3E}">
        <p14:creationId xmlns:p14="http://schemas.microsoft.com/office/powerpoint/2010/main" val="151237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B9D06-FFE2-3761-6A4B-5DFFFBDE134B}"/>
              </a:ext>
            </a:extLst>
          </p:cNvPr>
          <p:cNvSpPr>
            <a:spLocks noGrp="1"/>
          </p:cNvSpPr>
          <p:nvPr>
            <p:ph type="sldNum" sz="quarter" idx="12"/>
          </p:nvPr>
        </p:nvSpPr>
        <p:spPr/>
        <p:txBody>
          <a:bodyPr/>
          <a:lstStyle/>
          <a:p>
            <a:fld id="{4A7CC728-3090-4684-A533-2AB72510C48B}" type="slidenum">
              <a:rPr lang="en-US" smtClean="0"/>
              <a:pPr/>
              <a:t>5</a:t>
            </a:fld>
            <a:endParaRPr lang="en-US"/>
          </a:p>
        </p:txBody>
      </p:sp>
      <p:sp>
        <p:nvSpPr>
          <p:cNvPr id="3" name="Google Shape;123;p27">
            <a:extLst>
              <a:ext uri="{FF2B5EF4-FFF2-40B4-BE49-F238E27FC236}">
                <a16:creationId xmlns:a16="http://schemas.microsoft.com/office/drawing/2014/main" id="{63591FE1-C3AF-8F86-21AE-F0FA0BDBD399}"/>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2667" b="1" dirty="0">
                <a:latin typeface="+mn-lt"/>
                <a:ea typeface="Century Gothic"/>
                <a:cs typeface="Century Gothic"/>
                <a:sym typeface="Century Gothic"/>
              </a:rPr>
              <a:t>DIGITAL BANNERS</a:t>
            </a:r>
            <a:endParaRPr lang="en-US" sz="2667" b="1" dirty="0">
              <a:highlight>
                <a:srgbClr val="FFFF00"/>
              </a:highlight>
              <a:latin typeface="+mn-lt"/>
              <a:ea typeface="Century Gothic"/>
              <a:cs typeface="Century Gothic"/>
              <a:sym typeface="Century Gothic"/>
            </a:endParaRPr>
          </a:p>
        </p:txBody>
      </p:sp>
      <p:sp>
        <p:nvSpPr>
          <p:cNvPr id="8" name="Text Placeholder 9">
            <a:extLst>
              <a:ext uri="{FF2B5EF4-FFF2-40B4-BE49-F238E27FC236}">
                <a16:creationId xmlns:a16="http://schemas.microsoft.com/office/drawing/2014/main" id="{18FA0825-4401-A608-D7DD-DEE92935A29C}"/>
              </a:ext>
            </a:extLst>
          </p:cNvPr>
          <p:cNvSpPr txBox="1">
            <a:spLocks/>
          </p:cNvSpPr>
          <p:nvPr/>
        </p:nvSpPr>
        <p:spPr>
          <a:xfrm>
            <a:off x="8927082" y="6474225"/>
            <a:ext cx="1220102" cy="3147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728 x 90</a:t>
            </a:r>
          </a:p>
        </p:txBody>
      </p:sp>
      <p:pic>
        <p:nvPicPr>
          <p:cNvPr id="9" name="Picture 8">
            <a:extLst>
              <a:ext uri="{FF2B5EF4-FFF2-40B4-BE49-F238E27FC236}">
                <a16:creationId xmlns:a16="http://schemas.microsoft.com/office/drawing/2014/main" id="{1E76F9B7-07EE-F2F8-327F-F83C683ADC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86442" y="5631665"/>
            <a:ext cx="6464073" cy="799130"/>
          </a:xfrm>
          <a:prstGeom prst="rect">
            <a:avLst/>
          </a:prstGeom>
        </p:spPr>
      </p:pic>
      <p:sp>
        <p:nvSpPr>
          <p:cNvPr id="10" name="Rectangle 9">
            <a:extLst>
              <a:ext uri="{FF2B5EF4-FFF2-40B4-BE49-F238E27FC236}">
                <a16:creationId xmlns:a16="http://schemas.microsoft.com/office/drawing/2014/main" id="{58A4429D-5BB2-8CAC-0291-C79081F2D03B}"/>
              </a:ext>
            </a:extLst>
          </p:cNvPr>
          <p:cNvSpPr/>
          <p:nvPr/>
        </p:nvSpPr>
        <p:spPr>
          <a:xfrm>
            <a:off x="1075776" y="4218068"/>
            <a:ext cx="3039024" cy="1183337"/>
          </a:xfrm>
          <a:prstGeom prst="rect">
            <a:avLst/>
          </a:prstGeom>
        </p:spPr>
        <p:txBody>
          <a:bodyPr wrap="square" anchor="t">
            <a:spAutoFit/>
          </a:bodyPr>
          <a:lstStyle/>
          <a:p>
            <a:pPr lvl="0">
              <a:lnSpc>
                <a:spcPct val="120000"/>
              </a:lnSpc>
              <a:buClrTx/>
              <a:defRPr/>
            </a:pPr>
            <a:r>
              <a:rPr lang="en-US" sz="1000" spc="0" dirty="0">
                <a:solidFill>
                  <a:srgbClr val="000000"/>
                </a:solidFill>
              </a:rPr>
              <a:t>PLEASE NOTE: photoshop files contain separate pack-shot smart-object layers, which can be swapped in or out or rearranged, depending on which brands are being promoted. also, each banner size contains the 2 </a:t>
            </a:r>
            <a:r>
              <a:rPr lang="en-US" sz="1000" spc="0" dirty="0" err="1">
                <a:solidFill>
                  <a:srgbClr val="000000"/>
                </a:solidFill>
              </a:rPr>
              <a:t>cta</a:t>
            </a:r>
            <a:r>
              <a:rPr lang="en-US" sz="1000" spc="0" dirty="0">
                <a:solidFill>
                  <a:srgbClr val="000000"/>
                </a:solidFill>
              </a:rPr>
              <a:t> options (shop now; learn more), which can be swapped.</a:t>
            </a:r>
          </a:p>
        </p:txBody>
      </p:sp>
      <p:sp>
        <p:nvSpPr>
          <p:cNvPr id="11" name="Text Placeholder 3">
            <a:extLst>
              <a:ext uri="{FF2B5EF4-FFF2-40B4-BE49-F238E27FC236}">
                <a16:creationId xmlns:a16="http://schemas.microsoft.com/office/drawing/2014/main" id="{E5F04C76-096E-9B22-BCB1-758FAEAD370C}"/>
              </a:ext>
            </a:extLst>
          </p:cNvPr>
          <p:cNvSpPr>
            <a:spLocks noGrp="1"/>
          </p:cNvSpPr>
          <p:nvPr/>
        </p:nvSpPr>
        <p:spPr>
          <a:xfrm>
            <a:off x="1096722" y="1983835"/>
            <a:ext cx="3105408" cy="1024682"/>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1200" dirty="0">
                <a:latin typeface="Arial" panose="020B0604020202020204" pitchFamily="34" charset="0"/>
                <a:cs typeface="Arial" panose="020B0604020202020204" pitchFamily="34" charset="0"/>
              </a:rPr>
              <a:t>300 x 250</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728 x 90</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160 x 600</a:t>
            </a:r>
          </a:p>
        </p:txBody>
      </p:sp>
      <p:sp>
        <p:nvSpPr>
          <p:cNvPr id="12" name="Rectangle 11">
            <a:extLst>
              <a:ext uri="{FF2B5EF4-FFF2-40B4-BE49-F238E27FC236}">
                <a16:creationId xmlns:a16="http://schemas.microsoft.com/office/drawing/2014/main" id="{1EC06C5D-D5A9-7E1E-98EC-A357E4657743}"/>
              </a:ext>
            </a:extLst>
          </p:cNvPr>
          <p:cNvSpPr/>
          <p:nvPr/>
        </p:nvSpPr>
        <p:spPr>
          <a:xfrm>
            <a:off x="1089967" y="3000543"/>
            <a:ext cx="6157500" cy="995272"/>
          </a:xfrm>
          <a:prstGeom prst="rect">
            <a:avLst/>
          </a:prstGeom>
        </p:spPr>
        <p:txBody>
          <a:bodyPr wrap="square" anchor="t">
            <a:spAutoFit/>
          </a:bodyPr>
          <a:lstStyle/>
          <a:p>
            <a:pPr>
              <a:lnSpc>
                <a:spcPct val="120000"/>
              </a:lnSpc>
              <a:defRPr/>
            </a:pPr>
            <a:r>
              <a:rPr lang="en-US" sz="1400" b="1" u="sng" dirty="0">
                <a:solidFill>
                  <a:srgbClr val="000000"/>
                </a:solidFill>
                <a:latin typeface="Arial" panose="020B0604020202020204" pitchFamily="34" charset="0"/>
                <a:cs typeface="Arial" panose="020B0604020202020204" pitchFamily="34" charset="0"/>
              </a:rPr>
              <a:t>Alt CTAs:</a:t>
            </a:r>
          </a:p>
          <a:p>
            <a:pPr>
              <a:defRPr/>
            </a:pPr>
            <a:endParaRPr lang="en-US" sz="1200" dirty="0">
              <a:solidFill>
                <a:srgbClr val="000000"/>
              </a:solidFill>
              <a:latin typeface="Arial" panose="020B0604020202020204" pitchFamily="34" charset="0"/>
              <a:cs typeface="Arial" panose="020B0604020202020204" pitchFamily="34" charset="0"/>
            </a:endParaRPr>
          </a:p>
          <a:p>
            <a:pPr>
              <a:lnSpc>
                <a:spcPct val="120000"/>
              </a:lnSpc>
              <a:defRPr/>
            </a:pPr>
            <a:r>
              <a:rPr lang="en-US" sz="1200" dirty="0">
                <a:solidFill>
                  <a:srgbClr val="000000"/>
                </a:solidFill>
                <a:latin typeface="Arial" panose="020B0604020202020204" pitchFamily="34" charset="0"/>
                <a:cs typeface="Arial" panose="020B0604020202020204" pitchFamily="34" charset="0"/>
              </a:rPr>
              <a:t>PLEASE NOTE: LAYERED PHOTOSHOP FILES FOR EACH SIZE CONTAIN CTAs (SHOP NOW, SAVE NOW AND LEARN MORE THAT CAN BE SWAPPED OUT.</a:t>
            </a:r>
            <a:endParaRPr lang="en-US" sz="1200" dirty="0">
              <a:latin typeface="Arial" panose="020B0604020202020204" pitchFamily="34" charset="0"/>
              <a:ea typeface="Baskerville" panose="02020502070401020303" pitchFamily="18" charset="0"/>
              <a:cs typeface="Arial" panose="020B0604020202020204" pitchFamily="34" charset="0"/>
            </a:endParaRPr>
          </a:p>
        </p:txBody>
      </p:sp>
      <p:sp>
        <p:nvSpPr>
          <p:cNvPr id="13" name="Rectangle 12">
            <a:extLst>
              <a:ext uri="{FF2B5EF4-FFF2-40B4-BE49-F238E27FC236}">
                <a16:creationId xmlns:a16="http://schemas.microsoft.com/office/drawing/2014/main" id="{A8C5F861-6A8A-E0B6-233C-2C64D5C25B79}"/>
              </a:ext>
            </a:extLst>
          </p:cNvPr>
          <p:cNvSpPr/>
          <p:nvPr/>
        </p:nvSpPr>
        <p:spPr>
          <a:xfrm>
            <a:off x="1075776" y="1658435"/>
            <a:ext cx="2693366"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Digital Standard Banners </a:t>
            </a:r>
          </a:p>
        </p:txBody>
      </p:sp>
      <p:sp>
        <p:nvSpPr>
          <p:cNvPr id="14" name="Text Placeholder 9">
            <a:extLst>
              <a:ext uri="{FF2B5EF4-FFF2-40B4-BE49-F238E27FC236}">
                <a16:creationId xmlns:a16="http://schemas.microsoft.com/office/drawing/2014/main" id="{D3F17050-A5BA-A83D-A219-284E526FC7D7}"/>
              </a:ext>
            </a:extLst>
          </p:cNvPr>
          <p:cNvSpPr txBox="1">
            <a:spLocks/>
          </p:cNvSpPr>
          <p:nvPr/>
        </p:nvSpPr>
        <p:spPr>
          <a:xfrm>
            <a:off x="8800745" y="5353476"/>
            <a:ext cx="913539"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dirty="0">
                <a:latin typeface="Century Gothic" panose="020B0502020202020204" pitchFamily="34" charset="0"/>
              </a:rPr>
              <a:t>300 x 250</a:t>
            </a:r>
          </a:p>
        </p:txBody>
      </p:sp>
      <p:sp>
        <p:nvSpPr>
          <p:cNvPr id="15" name="Text Placeholder 9">
            <a:extLst>
              <a:ext uri="{FF2B5EF4-FFF2-40B4-BE49-F238E27FC236}">
                <a16:creationId xmlns:a16="http://schemas.microsoft.com/office/drawing/2014/main" id="{E1D13DC7-16CD-0E85-68DA-778211F744C3}"/>
              </a:ext>
            </a:extLst>
          </p:cNvPr>
          <p:cNvSpPr txBox="1">
            <a:spLocks/>
          </p:cNvSpPr>
          <p:nvPr/>
        </p:nvSpPr>
        <p:spPr>
          <a:xfrm>
            <a:off x="9914468" y="6496827"/>
            <a:ext cx="1381398" cy="41161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160 x 600</a:t>
            </a:r>
          </a:p>
        </p:txBody>
      </p:sp>
      <p:pic>
        <p:nvPicPr>
          <p:cNvPr id="16" name="Picture 15">
            <a:extLst>
              <a:ext uri="{FF2B5EF4-FFF2-40B4-BE49-F238E27FC236}">
                <a16:creationId xmlns:a16="http://schemas.microsoft.com/office/drawing/2014/main" id="{6E643934-0656-A91E-AD73-D6AFC473F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14468" y="427204"/>
            <a:ext cx="1600958" cy="6003592"/>
          </a:xfrm>
          <a:prstGeom prst="rect">
            <a:avLst/>
          </a:prstGeom>
        </p:spPr>
      </p:pic>
      <p:pic>
        <p:nvPicPr>
          <p:cNvPr id="17" name="Picture 16">
            <a:extLst>
              <a:ext uri="{FF2B5EF4-FFF2-40B4-BE49-F238E27FC236}">
                <a16:creationId xmlns:a16="http://schemas.microsoft.com/office/drawing/2014/main" id="{06335FC5-86F9-C39F-5386-F3F55AB7D9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75071" y="3459040"/>
            <a:ext cx="2243041" cy="1869200"/>
          </a:xfrm>
          <a:prstGeom prst="rect">
            <a:avLst/>
          </a:prstGeom>
        </p:spPr>
      </p:pic>
      <p:pic>
        <p:nvPicPr>
          <p:cNvPr id="20" name="Picture 19">
            <a:extLst>
              <a:ext uri="{FF2B5EF4-FFF2-40B4-BE49-F238E27FC236}">
                <a16:creationId xmlns:a16="http://schemas.microsoft.com/office/drawing/2014/main" id="{4F66CFE9-852F-D4EF-0C1D-AD66FF46A7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75071" y="1062388"/>
            <a:ext cx="2243041" cy="1869200"/>
          </a:xfrm>
          <a:prstGeom prst="rect">
            <a:avLst/>
          </a:prstGeom>
        </p:spPr>
      </p:pic>
      <p:sp>
        <p:nvSpPr>
          <p:cNvPr id="21" name="Text Placeholder 9">
            <a:extLst>
              <a:ext uri="{FF2B5EF4-FFF2-40B4-BE49-F238E27FC236}">
                <a16:creationId xmlns:a16="http://schemas.microsoft.com/office/drawing/2014/main" id="{56A33309-8274-5FA4-E378-C26C02D102E3}"/>
              </a:ext>
            </a:extLst>
          </p:cNvPr>
          <p:cNvSpPr txBox="1">
            <a:spLocks/>
          </p:cNvSpPr>
          <p:nvPr/>
        </p:nvSpPr>
        <p:spPr>
          <a:xfrm>
            <a:off x="8305801" y="2936848"/>
            <a:ext cx="1408484"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dirty="0">
                <a:latin typeface="Century Gothic" panose="020B0502020202020204" pitchFamily="34" charset="0"/>
              </a:rPr>
              <a:t>300 x 250 ALT</a:t>
            </a:r>
          </a:p>
        </p:txBody>
      </p:sp>
    </p:spTree>
    <p:extLst>
      <p:ext uri="{BB962C8B-B14F-4D97-AF65-F5344CB8AC3E}">
        <p14:creationId xmlns:p14="http://schemas.microsoft.com/office/powerpoint/2010/main" val="400900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7B9D06-FFE2-3761-6A4B-5DFFFBDE134B}"/>
              </a:ext>
            </a:extLst>
          </p:cNvPr>
          <p:cNvSpPr>
            <a:spLocks noGrp="1"/>
          </p:cNvSpPr>
          <p:nvPr>
            <p:ph type="sldNum" sz="quarter" idx="12"/>
          </p:nvPr>
        </p:nvSpPr>
        <p:spPr/>
        <p:txBody>
          <a:bodyPr/>
          <a:lstStyle/>
          <a:p>
            <a:fld id="{4A7CC728-3090-4684-A533-2AB72510C48B}" type="slidenum">
              <a:rPr lang="en-US" smtClean="0"/>
              <a:pPr/>
              <a:t>6</a:t>
            </a:fld>
            <a:endParaRPr lang="en-US"/>
          </a:p>
        </p:txBody>
      </p:sp>
      <p:sp>
        <p:nvSpPr>
          <p:cNvPr id="3" name="Google Shape;123;p27">
            <a:extLst>
              <a:ext uri="{FF2B5EF4-FFF2-40B4-BE49-F238E27FC236}">
                <a16:creationId xmlns:a16="http://schemas.microsoft.com/office/drawing/2014/main" id="{63591FE1-C3AF-8F86-21AE-F0FA0BDBD399}"/>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2667" b="1" dirty="0">
                <a:latin typeface="+mn-lt"/>
                <a:ea typeface="Century Gothic"/>
                <a:cs typeface="Century Gothic"/>
                <a:sym typeface="Century Gothic"/>
              </a:rPr>
              <a:t>DIGITAL BANNERS</a:t>
            </a:r>
            <a:endParaRPr lang="en-US" sz="2667" b="1" dirty="0">
              <a:highlight>
                <a:srgbClr val="FFFF00"/>
              </a:highlight>
              <a:latin typeface="+mn-lt"/>
              <a:ea typeface="Century Gothic"/>
              <a:cs typeface="Century Gothic"/>
              <a:sym typeface="Century Gothic"/>
            </a:endParaRPr>
          </a:p>
        </p:txBody>
      </p:sp>
      <p:sp>
        <p:nvSpPr>
          <p:cNvPr id="4" name="TextBox 3">
            <a:extLst>
              <a:ext uri="{FF2B5EF4-FFF2-40B4-BE49-F238E27FC236}">
                <a16:creationId xmlns:a16="http://schemas.microsoft.com/office/drawing/2014/main" id="{28B14439-AEA4-8CC3-D52C-5AE3012FE221}"/>
              </a:ext>
            </a:extLst>
          </p:cNvPr>
          <p:cNvSpPr txBox="1"/>
          <p:nvPr/>
        </p:nvSpPr>
        <p:spPr>
          <a:xfrm>
            <a:off x="945759" y="1602686"/>
            <a:ext cx="10364205" cy="984885"/>
          </a:xfrm>
          <a:prstGeom prst="rect">
            <a:avLst/>
          </a:prstGeom>
          <a:noFill/>
        </p:spPr>
        <p:txBody>
          <a:bodyPr wrap="square" rtlCol="0" anchor="t">
            <a:spAutoFit/>
          </a:bodyPr>
          <a:lstStyle/>
          <a:p>
            <a:r>
              <a:rPr lang="en-US" sz="1600" b="1" dirty="0">
                <a:latin typeface="Arial" panose="020B0604020202020204" pitchFamily="34" charset="0"/>
                <a:cs typeface="Arial" panose="020B0604020202020204" pitchFamily="34" charset="0"/>
              </a:rPr>
              <a:t>Learn More, Shop Now or Save Now CTA Options:</a:t>
            </a:r>
          </a:p>
          <a:p>
            <a:pPr marL="285750" indent="-285750">
              <a:buFont typeface="Arial"/>
              <a:buChar char="•"/>
            </a:pPr>
            <a:r>
              <a:rPr lang="en-US" sz="1400" dirty="0">
                <a:latin typeface="Arial" panose="020B0604020202020204" pitchFamily="34" charset="0"/>
                <a:cs typeface="Arial" panose="020B0604020202020204" pitchFamily="34" charset="0"/>
              </a:rPr>
              <a:t>Link to the product page on the retailer's website for product information (CTA: Learn More).</a:t>
            </a:r>
          </a:p>
          <a:p>
            <a:pPr marL="285750" indent="-285750">
              <a:buFont typeface="Arial"/>
              <a:buChar char="•"/>
            </a:pPr>
            <a:r>
              <a:rPr lang="en-US" sz="1400" dirty="0">
                <a:latin typeface="Arial" panose="020B0604020202020204" pitchFamily="34" charset="0"/>
                <a:cs typeface="Arial" panose="020B0604020202020204" pitchFamily="34" charset="0"/>
              </a:rPr>
              <a:t>Link to the product page on the retailer's website to add to cart if they have this capability (CTA: Shop Now). </a:t>
            </a:r>
          </a:p>
          <a:p>
            <a:pPr marL="285750" indent="-285750">
              <a:buFont typeface="Arial"/>
              <a:buChar char="•"/>
            </a:pPr>
            <a:r>
              <a:rPr lang="en-US" sz="1400" dirty="0">
                <a:latin typeface="Arial" panose="020B0604020202020204" pitchFamily="34" charset="0"/>
                <a:cs typeface="Arial" panose="020B0604020202020204" pitchFamily="34" charset="0"/>
              </a:rPr>
              <a:t>Link to a coupon or offer (CTA: Save Now).</a:t>
            </a:r>
          </a:p>
        </p:txBody>
      </p:sp>
      <p:sp>
        <p:nvSpPr>
          <p:cNvPr id="5" name="Text Placeholder 9">
            <a:extLst>
              <a:ext uri="{FF2B5EF4-FFF2-40B4-BE49-F238E27FC236}">
                <a16:creationId xmlns:a16="http://schemas.microsoft.com/office/drawing/2014/main" id="{913AA4DA-EDEF-9C39-175A-8F4313B7CEF8}"/>
              </a:ext>
            </a:extLst>
          </p:cNvPr>
          <p:cNvSpPr txBox="1">
            <a:spLocks/>
          </p:cNvSpPr>
          <p:nvPr/>
        </p:nvSpPr>
        <p:spPr>
          <a:xfrm>
            <a:off x="945759" y="5522583"/>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SHOP NOW</a:t>
            </a:r>
          </a:p>
        </p:txBody>
      </p:sp>
      <p:pic>
        <p:nvPicPr>
          <p:cNvPr id="6" name="Picture 5">
            <a:extLst>
              <a:ext uri="{FF2B5EF4-FFF2-40B4-BE49-F238E27FC236}">
                <a16:creationId xmlns:a16="http://schemas.microsoft.com/office/drawing/2014/main" id="{76D4EA4D-405D-87B8-1061-D2F3DFD3F9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0753" y="3018277"/>
            <a:ext cx="3005166" cy="2504305"/>
          </a:xfrm>
          <a:prstGeom prst="rect">
            <a:avLst/>
          </a:prstGeom>
        </p:spPr>
      </p:pic>
      <p:sp>
        <p:nvSpPr>
          <p:cNvPr id="7" name="Text Placeholder 9">
            <a:extLst>
              <a:ext uri="{FF2B5EF4-FFF2-40B4-BE49-F238E27FC236}">
                <a16:creationId xmlns:a16="http://schemas.microsoft.com/office/drawing/2014/main" id="{FB68DB05-0F80-4C82-AF16-FF439CC521FC}"/>
              </a:ext>
            </a:extLst>
          </p:cNvPr>
          <p:cNvSpPr txBox="1">
            <a:spLocks/>
          </p:cNvSpPr>
          <p:nvPr/>
        </p:nvSpPr>
        <p:spPr>
          <a:xfrm>
            <a:off x="4457365" y="5522583"/>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SAVE NOW</a:t>
            </a:r>
          </a:p>
        </p:txBody>
      </p:sp>
      <p:pic>
        <p:nvPicPr>
          <p:cNvPr id="18" name="Picture 17">
            <a:extLst>
              <a:ext uri="{FF2B5EF4-FFF2-40B4-BE49-F238E27FC236}">
                <a16:creationId xmlns:a16="http://schemas.microsoft.com/office/drawing/2014/main" id="{57CEA46F-4C7D-52D9-6C9B-EB0A6A1431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4862" y="3018277"/>
            <a:ext cx="3005166" cy="2504305"/>
          </a:xfrm>
          <a:prstGeom prst="rect">
            <a:avLst/>
          </a:prstGeom>
        </p:spPr>
      </p:pic>
      <p:sp>
        <p:nvSpPr>
          <p:cNvPr id="19" name="Text Placeholder 9">
            <a:extLst>
              <a:ext uri="{FF2B5EF4-FFF2-40B4-BE49-F238E27FC236}">
                <a16:creationId xmlns:a16="http://schemas.microsoft.com/office/drawing/2014/main" id="{D5FE7679-0523-EAB9-8B25-91E529B3E39D}"/>
              </a:ext>
            </a:extLst>
          </p:cNvPr>
          <p:cNvSpPr txBox="1">
            <a:spLocks/>
          </p:cNvSpPr>
          <p:nvPr/>
        </p:nvSpPr>
        <p:spPr>
          <a:xfrm>
            <a:off x="7944675" y="5522583"/>
            <a:ext cx="1505107" cy="234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latin typeface="Century Gothic" panose="020B0502020202020204" pitchFamily="34" charset="0"/>
              </a:rPr>
              <a:t>300 x 250</a:t>
            </a:r>
            <a:br>
              <a:rPr lang="en-US" dirty="0">
                <a:latin typeface="Century Gothic" panose="020B0502020202020204" pitchFamily="34" charset="0"/>
              </a:rPr>
            </a:br>
            <a:r>
              <a:rPr lang="en-US" dirty="0">
                <a:latin typeface="Century Gothic" panose="020B0502020202020204" pitchFamily="34" charset="0"/>
              </a:rPr>
              <a:t>LEARN MORE</a:t>
            </a:r>
          </a:p>
        </p:txBody>
      </p:sp>
      <p:pic>
        <p:nvPicPr>
          <p:cNvPr id="20" name="Picture 19">
            <a:extLst>
              <a:ext uri="{FF2B5EF4-FFF2-40B4-BE49-F238E27FC236}">
                <a16:creationId xmlns:a16="http://schemas.microsoft.com/office/drawing/2014/main" id="{02A007DC-501D-685B-B596-C64B9B0172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68971" y="3018277"/>
            <a:ext cx="3005166" cy="2504305"/>
          </a:xfrm>
          <a:prstGeom prst="rect">
            <a:avLst/>
          </a:prstGeom>
        </p:spPr>
      </p:pic>
    </p:spTree>
    <p:extLst>
      <p:ext uri="{BB962C8B-B14F-4D97-AF65-F5344CB8AC3E}">
        <p14:creationId xmlns:p14="http://schemas.microsoft.com/office/powerpoint/2010/main" val="210332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C1EFE7-F0ED-59CF-457F-6053361A95EB}"/>
              </a:ext>
            </a:extLst>
          </p:cNvPr>
          <p:cNvSpPr>
            <a:spLocks noGrp="1"/>
          </p:cNvSpPr>
          <p:nvPr>
            <p:ph type="sldNum" sz="quarter" idx="12"/>
          </p:nvPr>
        </p:nvSpPr>
        <p:spPr/>
        <p:txBody>
          <a:bodyPr/>
          <a:lstStyle/>
          <a:p>
            <a:fld id="{4A7CC728-3090-4684-A533-2AB72510C48B}" type="slidenum">
              <a:rPr lang="en-US" smtClean="0"/>
              <a:pPr/>
              <a:t>7</a:t>
            </a:fld>
            <a:endParaRPr lang="en-US"/>
          </a:p>
        </p:txBody>
      </p:sp>
      <p:sp>
        <p:nvSpPr>
          <p:cNvPr id="5" name="Text Placeholder 3">
            <a:extLst>
              <a:ext uri="{FF2B5EF4-FFF2-40B4-BE49-F238E27FC236}">
                <a16:creationId xmlns:a16="http://schemas.microsoft.com/office/drawing/2014/main" id="{3DCF7D1C-5C32-65E3-54E1-D34E5BAD9005}"/>
              </a:ext>
            </a:extLst>
          </p:cNvPr>
          <p:cNvSpPr txBox="1">
            <a:spLocks/>
          </p:cNvSpPr>
          <p:nvPr/>
        </p:nvSpPr>
        <p:spPr>
          <a:xfrm>
            <a:off x="754387" y="1176485"/>
            <a:ext cx="2209275" cy="862015"/>
          </a:xfrm>
          <a:prstGeom prst="rect">
            <a:avLst/>
          </a:prstGeom>
        </p:spPr>
        <p:txBody>
          <a:bodyPr vert="horz" lIns="91440" tIns="45720" rIns="91440" bIns="45720" rtlCol="0" anchor="t">
            <a:noAutofit/>
          </a:bodyPr>
          <a:lstStyle>
            <a:lvl1pPr marL="0" indent="0" algn="r" defTabSz="914400" rtl="0" eaLnBrk="1" latinLnBrk="0" hangingPunct="1">
              <a:lnSpc>
                <a:spcPct val="100000"/>
              </a:lnSpc>
              <a:spcBef>
                <a:spcPts val="1000"/>
              </a:spcBef>
              <a:spcAft>
                <a:spcPts val="1200"/>
              </a:spcAft>
              <a:buFont typeface="Arial" panose="020B0604020202020204" pitchFamily="34" charset="0"/>
              <a:buNone/>
              <a:defRPr sz="1500" b="0" i="0" kern="1200">
                <a:solidFill>
                  <a:schemeClr val="tx1"/>
                </a:solidFill>
                <a:latin typeface="Adobe Caslon Pro" panose="0205050205050A020403" pitchFamily="18" charset="77"/>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spcBef>
                <a:spcPts val="600"/>
              </a:spcBef>
              <a:spcAft>
                <a:spcPts val="600"/>
              </a:spcAft>
              <a:defRPr/>
            </a:pP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Instagram</a:t>
            </a:r>
            <a:r>
              <a:rPr lang="en-US" sz="1400" dirty="0">
                <a:solidFill>
                  <a:srgbClr val="000000"/>
                </a:solidFill>
                <a:latin typeface="Arial" panose="020B0604020202020204" pitchFamily="34" charset="0"/>
                <a:cs typeface="Arial" panose="020B0604020202020204" pitchFamily="34" charset="0"/>
              </a:rPr>
              <a:t>:</a:t>
            </a: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1080</a:t>
            </a: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x </a:t>
            </a:r>
            <a:r>
              <a:rPr lang="en-US" sz="1400" dirty="0">
                <a:solidFill>
                  <a:srgbClr val="000000"/>
                </a:solidFill>
                <a:latin typeface="Arial" panose="020B0604020202020204" pitchFamily="34" charset="0"/>
                <a:cs typeface="Arial" panose="020B0604020202020204" pitchFamily="34" charset="0"/>
              </a:rPr>
              <a:t>1080</a:t>
            </a:r>
            <a:br>
              <a:rPr lang="en-US" sz="1400" dirty="0">
                <a:latin typeface="Arial" panose="020B0604020202020204" pitchFamily="34" charset="0"/>
                <a:cs typeface="Arial" panose="020B0604020202020204" pitchFamily="34" charset="0"/>
              </a:rPr>
            </a:b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Facebook</a:t>
            </a:r>
            <a:r>
              <a:rPr lang="en-US" sz="1400" dirty="0">
                <a:solidFill>
                  <a:srgbClr val="000000"/>
                </a:solidFill>
                <a:latin typeface="Arial" panose="020B0604020202020204" pitchFamily="34" charset="0"/>
                <a:cs typeface="Arial" panose="020B0604020202020204" pitchFamily="34" charset="0"/>
              </a:rPr>
              <a:t>:</a:t>
            </a: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1200</a:t>
            </a: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x 1200 </a:t>
            </a:r>
            <a:r>
              <a:rPr lang="en-US" sz="1400" dirty="0">
                <a:solidFill>
                  <a:srgbClr val="000000"/>
                </a:solidFill>
                <a:latin typeface="Arial" panose="020B0604020202020204" pitchFamily="34" charset="0"/>
                <a:cs typeface="Arial" panose="020B0604020202020204" pitchFamily="34" charset="0"/>
              </a:rPr>
              <a:t>Twitter:</a:t>
            </a:r>
            <a:r>
              <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1200 x 1200</a:t>
            </a:r>
            <a:endParaRPr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C9F1C78-7226-85C5-9280-0F77EF7C7853}"/>
              </a:ext>
            </a:extLst>
          </p:cNvPr>
          <p:cNvSpPr txBox="1">
            <a:spLocks/>
          </p:cNvSpPr>
          <p:nvPr/>
        </p:nvSpPr>
        <p:spPr>
          <a:xfrm>
            <a:off x="3305535" y="4016288"/>
            <a:ext cx="3457152" cy="3003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200" b="1" i="0" kern="1200">
                <a:solidFill>
                  <a:schemeClr val="tx1"/>
                </a:solidFill>
                <a:latin typeface="Futura" panose="02000503000000000000" pitchFamily="2" charset="0"/>
                <a:ea typeface="+mj-ea"/>
                <a:cs typeface="+mj-cs"/>
              </a:defRPr>
            </a:lvl1pPr>
          </a:lstStyle>
          <a:p>
            <a:pPr>
              <a:defRPr/>
            </a:pPr>
            <a:r>
              <a:rPr lang="en-US" sz="1600" dirty="0">
                <a:solidFill>
                  <a:srgbClr val="000000"/>
                </a:solidFill>
                <a:latin typeface="Arial" panose="020B0604020202020204" pitchFamily="34" charset="0"/>
                <a:cs typeface="Arial" panose="020B0604020202020204" pitchFamily="34" charset="0"/>
              </a:rPr>
              <a:t>SOCIAL POST COPY OPTIONS</a:t>
            </a:r>
          </a:p>
        </p:txBody>
      </p:sp>
      <p:cxnSp>
        <p:nvCxnSpPr>
          <p:cNvPr id="7" name="Straight Connector 6">
            <a:extLst>
              <a:ext uri="{FF2B5EF4-FFF2-40B4-BE49-F238E27FC236}">
                <a16:creationId xmlns:a16="http://schemas.microsoft.com/office/drawing/2014/main" id="{E6DCAE6D-B9CD-C2B0-E45A-E3D4C38061E0}"/>
              </a:ext>
            </a:extLst>
          </p:cNvPr>
          <p:cNvCxnSpPr>
            <a:cxnSpLocks/>
          </p:cNvCxnSpPr>
          <p:nvPr/>
        </p:nvCxnSpPr>
        <p:spPr>
          <a:xfrm>
            <a:off x="3357309" y="4279139"/>
            <a:ext cx="8133322"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 Placeholder 9">
            <a:extLst>
              <a:ext uri="{FF2B5EF4-FFF2-40B4-BE49-F238E27FC236}">
                <a16:creationId xmlns:a16="http://schemas.microsoft.com/office/drawing/2014/main" id="{28A77AC1-2554-F259-64A9-7353D0C271AF}"/>
              </a:ext>
            </a:extLst>
          </p:cNvPr>
          <p:cNvSpPr txBox="1">
            <a:spLocks/>
          </p:cNvSpPr>
          <p:nvPr/>
        </p:nvSpPr>
        <p:spPr>
          <a:xfrm>
            <a:off x="3784248" y="3388774"/>
            <a:ext cx="2601686" cy="27526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INSTAGRAM, FACEBOOK &amp; TWITTER</a:t>
            </a:r>
          </a:p>
        </p:txBody>
      </p:sp>
      <p:sp>
        <p:nvSpPr>
          <p:cNvPr id="9" name="Rectangle 8">
            <a:extLst>
              <a:ext uri="{FF2B5EF4-FFF2-40B4-BE49-F238E27FC236}">
                <a16:creationId xmlns:a16="http://schemas.microsoft.com/office/drawing/2014/main" id="{F1765819-6FAE-EF8E-C8F8-80D08CA3F7FF}"/>
              </a:ext>
            </a:extLst>
          </p:cNvPr>
          <p:cNvSpPr/>
          <p:nvPr/>
        </p:nvSpPr>
        <p:spPr>
          <a:xfrm>
            <a:off x="3787392" y="3589871"/>
            <a:ext cx="7703239" cy="374077"/>
          </a:xfrm>
          <a:prstGeom prst="rect">
            <a:avLst/>
          </a:prstGeom>
        </p:spPr>
        <p:txBody>
          <a:bodyPr wrap="square" anchor="t">
            <a:spAutoFit/>
          </a:bodyPr>
          <a:lstStyle/>
          <a:p>
            <a:pPr>
              <a:lnSpc>
                <a:spcPct val="120000"/>
              </a:lnSpc>
              <a:buClrTx/>
              <a:defRPr/>
            </a:pPr>
            <a:r>
              <a:rPr lang="en-US" sz="800" spc="0" dirty="0">
                <a:solidFill>
                  <a:srgbClr val="000000"/>
                </a:solidFill>
                <a:latin typeface="Century Gothic"/>
              </a:rPr>
              <a:t>PLEASE </a:t>
            </a:r>
            <a:r>
              <a:rPr kumimoji="0" lang="en-US" sz="800" u="none" strike="noStrike" kern="1200" cap="none" spc="0" normalizeH="0" baseline="0" noProof="0" dirty="0">
                <a:ln>
                  <a:noFill/>
                </a:ln>
                <a:solidFill>
                  <a:srgbClr val="000000"/>
                </a:solidFill>
                <a:effectLst/>
                <a:uLnTx/>
                <a:uFillTx/>
                <a:latin typeface="Century Gothic"/>
              </a:rPr>
              <a:t>NOTE: photoshop files for the</a:t>
            </a:r>
            <a:r>
              <a:rPr kumimoji="0" lang="en-US" sz="800" u="none" strike="noStrike" kern="1200" cap="none" normalizeH="0" baseline="0" noProof="0" dirty="0">
                <a:ln>
                  <a:noFill/>
                </a:ln>
                <a:solidFill>
                  <a:srgbClr val="000000"/>
                </a:solidFill>
                <a:effectLst/>
                <a:uLnTx/>
                <a:uFillTx/>
                <a:latin typeface="Century Gothic"/>
              </a:rPr>
              <a:t> </a:t>
            </a:r>
            <a:r>
              <a:rPr lang="en-US" sz="800" spc="0" dirty="0">
                <a:solidFill>
                  <a:srgbClr val="000000"/>
                </a:solidFill>
                <a:latin typeface="Century Gothic"/>
              </a:rPr>
              <a:t>bracket-themed</a:t>
            </a:r>
            <a:r>
              <a:rPr kumimoji="0" lang="en-US" sz="800" u="none" strike="noStrike" kern="1200" cap="none" spc="0" normalizeH="0" baseline="0" noProof="0" dirty="0">
                <a:ln>
                  <a:noFill/>
                </a:ln>
                <a:solidFill>
                  <a:srgbClr val="000000"/>
                </a:solidFill>
                <a:effectLst/>
                <a:uLnTx/>
                <a:uFillTx/>
                <a:latin typeface="Century Gothic"/>
              </a:rPr>
              <a:t> post </a:t>
            </a:r>
            <a:r>
              <a:rPr lang="en-US" sz="800" spc="0" dirty="0">
                <a:solidFill>
                  <a:srgbClr val="000000"/>
                </a:solidFill>
                <a:latin typeface="Century Gothic"/>
              </a:rPr>
              <a:t>contain</a:t>
            </a:r>
            <a:r>
              <a:rPr kumimoji="0" lang="en-US" sz="800" u="none" strike="noStrike" kern="1200" cap="none" spc="0" normalizeH="0" baseline="0" noProof="0" dirty="0">
                <a:ln>
                  <a:noFill/>
                </a:ln>
                <a:solidFill>
                  <a:srgbClr val="000000"/>
                </a:solidFill>
                <a:effectLst/>
                <a:uLnTx/>
                <a:uFillTx/>
                <a:latin typeface="Century Gothic"/>
              </a:rPr>
              <a:t> </a:t>
            </a:r>
            <a:r>
              <a:rPr lang="en-US" sz="800" spc="0" dirty="0">
                <a:solidFill>
                  <a:srgbClr val="000000"/>
                </a:solidFill>
                <a:latin typeface="Century Gothic"/>
              </a:rPr>
              <a:t>separate</a:t>
            </a:r>
            <a:r>
              <a:rPr lang="en-US" sz="800" dirty="0">
                <a:solidFill>
                  <a:srgbClr val="000000"/>
                </a:solidFill>
                <a:latin typeface="Century Gothic"/>
              </a:rPr>
              <a:t> </a:t>
            </a:r>
            <a:r>
              <a:rPr lang="en-US" sz="800" spc="0" dirty="0">
                <a:solidFill>
                  <a:srgbClr val="000000"/>
                </a:solidFill>
                <a:latin typeface="Century Gothic"/>
              </a:rPr>
              <a:t>pack-shot</a:t>
            </a:r>
            <a:r>
              <a:rPr kumimoji="0" lang="en-US" sz="800" u="none" strike="noStrike" kern="1200" cap="none" spc="0" normalizeH="0" baseline="0" noProof="0" dirty="0">
                <a:ln>
                  <a:noFill/>
                </a:ln>
                <a:solidFill>
                  <a:srgbClr val="000000"/>
                </a:solidFill>
                <a:effectLst/>
                <a:uLnTx/>
                <a:uFillTx/>
                <a:latin typeface="Century Gothic"/>
              </a:rPr>
              <a:t> </a:t>
            </a:r>
            <a:r>
              <a:rPr lang="en-US" sz="800" spc="0" dirty="0">
                <a:solidFill>
                  <a:srgbClr val="000000"/>
                </a:solidFill>
                <a:latin typeface="Century Gothic"/>
              </a:rPr>
              <a:t>smart-object</a:t>
            </a:r>
            <a:r>
              <a:rPr kumimoji="0" lang="en-US" sz="800" u="none" strike="noStrike" kern="1200" cap="none" spc="0" normalizeH="0" baseline="0" noProof="0" dirty="0">
                <a:ln>
                  <a:noFill/>
                </a:ln>
                <a:solidFill>
                  <a:srgbClr val="000000"/>
                </a:solidFill>
                <a:effectLst/>
                <a:uLnTx/>
                <a:uFillTx/>
                <a:latin typeface="Century Gothic"/>
              </a:rPr>
              <a:t> layers, which can be swapped in or out or rearranged, depending on which brands are being promoted.</a:t>
            </a:r>
            <a:endParaRPr lang="en-US" sz="800" dirty="0"/>
          </a:p>
        </p:txBody>
      </p:sp>
      <p:sp>
        <p:nvSpPr>
          <p:cNvPr id="10" name="Rectangle 9">
            <a:extLst>
              <a:ext uri="{FF2B5EF4-FFF2-40B4-BE49-F238E27FC236}">
                <a16:creationId xmlns:a16="http://schemas.microsoft.com/office/drawing/2014/main" id="{9956D73E-7940-4724-B0C2-D860270A2132}"/>
              </a:ext>
            </a:extLst>
          </p:cNvPr>
          <p:cNvSpPr/>
          <p:nvPr/>
        </p:nvSpPr>
        <p:spPr>
          <a:xfrm>
            <a:off x="3295478" y="4334013"/>
            <a:ext cx="8445844" cy="2400657"/>
          </a:xfrm>
          <a:prstGeom prst="rect">
            <a:avLst/>
          </a:prstGeom>
        </p:spPr>
        <p:txBody>
          <a:bodyPr wrap="square" anchor="t">
            <a:spAutoFit/>
          </a:bodyPr>
          <a:lstStyle/>
          <a:p>
            <a:pPr>
              <a:spcBef>
                <a:spcPts val="600"/>
              </a:spcBef>
              <a:spcAft>
                <a:spcPts val="600"/>
              </a:spcAft>
            </a:pPr>
            <a:r>
              <a:rPr lang="en-US" sz="1000" b="1" dirty="0">
                <a:cs typeface="Times New Roman"/>
              </a:rPr>
              <a:t>FRESCHETTA</a:t>
            </a:r>
            <a:br>
              <a:rPr lang="en-US" sz="1000" dirty="0">
                <a:cs typeface="Times New Roman" panose="02020603050405020304" pitchFamily="18" charset="0"/>
              </a:rPr>
            </a:br>
            <a:r>
              <a:rPr lang="en-US" sz="1000" dirty="0">
                <a:cs typeface="Times New Roman"/>
              </a:rPr>
              <a:t>Your tournament watch party is almost complete—all it’s missing is the perfect pizza. With preservative-free crusts, premium ingredients and mouth-watering toppings, FRESCHETTA</a:t>
            </a:r>
            <a:r>
              <a:rPr lang="en-US" sz="1000" baseline="30000" dirty="0">
                <a:cs typeface="Times New Roman"/>
              </a:rPr>
              <a:t>®</a:t>
            </a:r>
            <a:r>
              <a:rPr lang="en-US" sz="1000" dirty="0">
                <a:cs typeface="Times New Roman"/>
              </a:rPr>
              <a:t> has everything you want in a pizza and nothing you don’t.</a:t>
            </a:r>
          </a:p>
          <a:p>
            <a:pPr>
              <a:spcBef>
                <a:spcPts val="600"/>
              </a:spcBef>
              <a:spcAft>
                <a:spcPts val="600"/>
              </a:spcAft>
            </a:pPr>
            <a:r>
              <a:rPr lang="en-US" sz="1000" b="1" dirty="0">
                <a:cs typeface="Times New Roman"/>
              </a:rPr>
              <a:t>RED BARON</a:t>
            </a:r>
            <a:br>
              <a:rPr lang="en-US" sz="1000" dirty="0">
                <a:cs typeface="Times New Roman" panose="02020603050405020304" pitchFamily="18" charset="0"/>
              </a:rPr>
            </a:br>
            <a:r>
              <a:rPr lang="en-US" sz="1000" dirty="0">
                <a:cs typeface="Times New Roman"/>
              </a:rPr>
              <a:t>Keep your team fed from tip-off to overtime with delicious RED BARON</a:t>
            </a:r>
            <a:r>
              <a:rPr lang="en-US" sz="1000" baseline="30000" dirty="0">
                <a:cs typeface="Times New Roman"/>
              </a:rPr>
              <a:t>®</a:t>
            </a:r>
            <a:r>
              <a:rPr lang="en-US" sz="1000" dirty="0">
                <a:cs typeface="Times New Roman"/>
              </a:rPr>
              <a:t> pizza—the perfect mealtime (and game-time) solution for you and your squad of champions. Game on!</a:t>
            </a:r>
          </a:p>
          <a:p>
            <a:pPr>
              <a:spcBef>
                <a:spcPts val="600"/>
              </a:spcBef>
              <a:spcAft>
                <a:spcPts val="600"/>
              </a:spcAft>
            </a:pPr>
            <a:r>
              <a:rPr lang="en-US" sz="1000" b="1" dirty="0">
                <a:cs typeface="Times New Roman" panose="02020603050405020304" pitchFamily="18" charset="0"/>
              </a:rPr>
              <a:t>TONY’S</a:t>
            </a:r>
            <a:br>
              <a:rPr lang="en-US" sz="1000" dirty="0">
                <a:cs typeface="Times New Roman" panose="02020603050405020304" pitchFamily="18" charset="0"/>
              </a:rPr>
            </a:br>
            <a:r>
              <a:rPr lang="en-US" sz="1000" dirty="0">
                <a:cs typeface="Times New Roman" panose="02020603050405020304" pitchFamily="18" charset="0"/>
              </a:rPr>
              <a:t>Your favorite time of year means your favorite pizza flavors. Experience TONY’S</a:t>
            </a:r>
            <a:r>
              <a:rPr lang="en-US" sz="1000" baseline="30000" dirty="0">
                <a:cs typeface="Times New Roman" panose="02020603050405020304" pitchFamily="18" charset="0"/>
              </a:rPr>
              <a:t>®</a:t>
            </a:r>
            <a:r>
              <a:rPr lang="en-US" sz="1000" dirty="0">
                <a:cs typeface="Times New Roman" panose="02020603050405020304" pitchFamily="18" charset="0"/>
              </a:rPr>
              <a:t> authentic pizzeria-style pizza during this year’s tourney with a taste that’s a slam dunk for the whole family.</a:t>
            </a:r>
          </a:p>
          <a:p>
            <a:pPr>
              <a:spcBef>
                <a:spcPts val="600"/>
              </a:spcBef>
              <a:spcAft>
                <a:spcPts val="600"/>
              </a:spcAft>
            </a:pPr>
            <a:r>
              <a:rPr lang="en-US" sz="1000" b="1" dirty="0">
                <a:cs typeface="Times New Roman"/>
              </a:rPr>
              <a:t>BRACKET</a:t>
            </a:r>
            <a:br>
              <a:rPr lang="en-US" sz="1000" dirty="0">
                <a:cs typeface="Times New Roman" panose="02020603050405020304" pitchFamily="18" charset="0"/>
              </a:rPr>
            </a:br>
            <a:r>
              <a:rPr lang="en-US" sz="1000" dirty="0">
                <a:cs typeface="Times New Roman"/>
              </a:rPr>
              <a:t>Game time means pizza time. Does your team go for extra cheese or all the meats? Four Cheese or Supreme? Gather your squad together and make your own pizza bracket to see what flavor comes out on top.</a:t>
            </a:r>
            <a:endParaRPr lang="en-US" sz="1000" spc="100" dirty="0">
              <a:solidFill>
                <a:srgbClr val="000000"/>
              </a:solidFill>
            </a:endParaRPr>
          </a:p>
        </p:txBody>
      </p:sp>
      <p:sp>
        <p:nvSpPr>
          <p:cNvPr id="11" name="Text Placeholder 9">
            <a:extLst>
              <a:ext uri="{FF2B5EF4-FFF2-40B4-BE49-F238E27FC236}">
                <a16:creationId xmlns:a16="http://schemas.microsoft.com/office/drawing/2014/main" id="{37BD6603-00C7-12FF-EE8C-1DE6B9C0A577}"/>
              </a:ext>
            </a:extLst>
          </p:cNvPr>
          <p:cNvSpPr txBox="1">
            <a:spLocks/>
          </p:cNvSpPr>
          <p:nvPr/>
        </p:nvSpPr>
        <p:spPr>
          <a:xfrm>
            <a:off x="397711" y="6525110"/>
            <a:ext cx="1040491" cy="2141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FACEBOOK</a:t>
            </a:r>
          </a:p>
        </p:txBody>
      </p:sp>
      <p:pic>
        <p:nvPicPr>
          <p:cNvPr id="12" name="Picture 11" descr="A picture containing graphical user interface&#10;&#10;Description automatically generated">
            <a:extLst>
              <a:ext uri="{FF2B5EF4-FFF2-40B4-BE49-F238E27FC236}">
                <a16:creationId xmlns:a16="http://schemas.microsoft.com/office/drawing/2014/main" id="{A32699A8-A020-6EEA-C9C4-06D74ED5A3E1}"/>
              </a:ext>
            </a:extLst>
          </p:cNvPr>
          <p:cNvPicPr>
            <a:picLocks noChangeAspect="1"/>
          </p:cNvPicPr>
          <p:nvPr/>
        </p:nvPicPr>
        <p:blipFill>
          <a:blip r:embed="rId2"/>
          <a:stretch>
            <a:fillRect/>
          </a:stretch>
        </p:blipFill>
        <p:spPr>
          <a:xfrm>
            <a:off x="397711" y="2013561"/>
            <a:ext cx="2844800" cy="4432300"/>
          </a:xfrm>
          <a:prstGeom prst="rect">
            <a:avLst/>
          </a:prstGeom>
        </p:spPr>
      </p:pic>
      <p:pic>
        <p:nvPicPr>
          <p:cNvPr id="13" name="Picture 12">
            <a:extLst>
              <a:ext uri="{FF2B5EF4-FFF2-40B4-BE49-F238E27FC236}">
                <a16:creationId xmlns:a16="http://schemas.microsoft.com/office/drawing/2014/main" id="{43A88A3A-2319-2B6D-A940-B867C4681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678" y="2842688"/>
            <a:ext cx="2697553" cy="2697553"/>
          </a:xfrm>
          <a:prstGeom prst="rect">
            <a:avLst/>
          </a:prstGeom>
        </p:spPr>
      </p:pic>
      <p:sp>
        <p:nvSpPr>
          <p:cNvPr id="14" name="TextBox 13">
            <a:extLst>
              <a:ext uri="{FF2B5EF4-FFF2-40B4-BE49-F238E27FC236}">
                <a16:creationId xmlns:a16="http://schemas.microsoft.com/office/drawing/2014/main" id="{3066343E-B0F2-1DC6-2D4A-B4C40C42635E}"/>
              </a:ext>
            </a:extLst>
          </p:cNvPr>
          <p:cNvSpPr txBox="1"/>
          <p:nvPr/>
        </p:nvSpPr>
        <p:spPr>
          <a:xfrm>
            <a:off x="436164" y="2332284"/>
            <a:ext cx="2806347" cy="523220"/>
          </a:xfrm>
          <a:prstGeom prst="rect">
            <a:avLst/>
          </a:prstGeom>
          <a:noFill/>
        </p:spPr>
        <p:txBody>
          <a:bodyPr wrap="square" rtlCol="0">
            <a:spAutoFit/>
          </a:bodyPr>
          <a:lstStyle/>
          <a:p>
            <a:pPr>
              <a:defRPr/>
            </a:pPr>
            <a:r>
              <a:rPr lang="en-US" sz="700" dirty="0">
                <a:cs typeface="Times New Roman"/>
              </a:rPr>
              <a:t>Game time means pizza time. Does your team go for extra cheese or all the meats? Four Cheese or Supreme? Gather your squad together and make your own pizza bracket to see what flavor comes out on top.</a:t>
            </a:r>
            <a:endParaRPr lang="en-US" sz="700" dirty="0">
              <a:latin typeface="Arial" panose="020B0604020202020204" pitchFamily="34" charset="0"/>
              <a:ea typeface="+mn-lt"/>
              <a:cs typeface="Arial" panose="020B0604020202020204" pitchFamily="34" charset="0"/>
            </a:endParaRPr>
          </a:p>
        </p:txBody>
      </p:sp>
      <p:sp>
        <p:nvSpPr>
          <p:cNvPr id="15" name="TextBox 14">
            <a:extLst>
              <a:ext uri="{FF2B5EF4-FFF2-40B4-BE49-F238E27FC236}">
                <a16:creationId xmlns:a16="http://schemas.microsoft.com/office/drawing/2014/main" id="{15DD20E5-0C1E-D809-7DCC-ED0986C742AE}"/>
              </a:ext>
            </a:extLst>
          </p:cNvPr>
          <p:cNvSpPr txBox="1"/>
          <p:nvPr/>
        </p:nvSpPr>
        <p:spPr>
          <a:xfrm>
            <a:off x="436165" y="5561714"/>
            <a:ext cx="2039822" cy="222305"/>
          </a:xfrm>
          <a:prstGeom prst="rect">
            <a:avLst/>
          </a:prstGeom>
          <a:noFill/>
        </p:spPr>
        <p:txBody>
          <a:bodyPr wrap="square" rtlCol="0">
            <a:spAutoFit/>
          </a:bodyPr>
          <a:lstStyle/>
          <a:p>
            <a:pPr>
              <a:lnSpc>
                <a:spcPct val="200000"/>
              </a:lnSpc>
            </a:pPr>
            <a:r>
              <a:rPr lang="en-US" sz="500" dirty="0">
                <a:latin typeface="Arial" panose="020B0604020202020204" pitchFamily="34" charset="0"/>
                <a:cs typeface="Arial" panose="020B0604020202020204" pitchFamily="34" charset="0"/>
              </a:rPr>
              <a:t>Your Description Here</a:t>
            </a:r>
          </a:p>
        </p:txBody>
      </p:sp>
      <p:sp>
        <p:nvSpPr>
          <p:cNvPr id="18" name="Google Shape;123;p27">
            <a:extLst>
              <a:ext uri="{FF2B5EF4-FFF2-40B4-BE49-F238E27FC236}">
                <a16:creationId xmlns:a16="http://schemas.microsoft.com/office/drawing/2014/main" id="{38898767-FC8D-2A89-A15E-A3CEC2EDE3FE}"/>
              </a:ext>
            </a:extLst>
          </p:cNvPr>
          <p:cNvSpPr txBox="1">
            <a:spLocks/>
          </p:cNvSpPr>
          <p:nvPr/>
        </p:nvSpPr>
        <p:spPr>
          <a:xfrm>
            <a:off x="415600" y="183663"/>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pPr algn="ctr"/>
            <a:r>
              <a:rPr lang="en-US" sz="2667" b="1" dirty="0">
                <a:latin typeface="+mn-lt"/>
                <a:ea typeface="Century Gothic"/>
                <a:cs typeface="Century Gothic"/>
                <a:sym typeface="Century Gothic"/>
              </a:rPr>
              <a:t>SOCIAL MEDIA</a:t>
            </a:r>
            <a:endParaRPr lang="en-US" sz="2667" b="1" dirty="0">
              <a:highlight>
                <a:srgbClr val="FFFF00"/>
              </a:highlight>
              <a:latin typeface="+mn-lt"/>
              <a:ea typeface="Century Gothic"/>
              <a:cs typeface="Century Gothic"/>
              <a:sym typeface="Century Gothic"/>
            </a:endParaRPr>
          </a:p>
        </p:txBody>
      </p:sp>
      <p:pic>
        <p:nvPicPr>
          <p:cNvPr id="19" name="Picture 18">
            <a:extLst>
              <a:ext uri="{FF2B5EF4-FFF2-40B4-BE49-F238E27FC236}">
                <a16:creationId xmlns:a16="http://schemas.microsoft.com/office/drawing/2014/main" id="{87F4CF80-FAA0-2F32-811F-1676609338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56506" y="947263"/>
            <a:ext cx="2432164" cy="2432164"/>
          </a:xfrm>
          <a:prstGeom prst="rect">
            <a:avLst/>
          </a:prstGeom>
        </p:spPr>
      </p:pic>
      <p:pic>
        <p:nvPicPr>
          <p:cNvPr id="20" name="Picture 19">
            <a:extLst>
              <a:ext uri="{FF2B5EF4-FFF2-40B4-BE49-F238E27FC236}">
                <a16:creationId xmlns:a16="http://schemas.microsoft.com/office/drawing/2014/main" id="{3034FD6F-C3B2-0050-231A-A0742C1FF9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03763" y="947263"/>
            <a:ext cx="2432164" cy="2432164"/>
          </a:xfrm>
          <a:prstGeom prst="rect">
            <a:avLst/>
          </a:prstGeom>
        </p:spPr>
      </p:pic>
      <p:pic>
        <p:nvPicPr>
          <p:cNvPr id="21" name="Picture 20">
            <a:extLst>
              <a:ext uri="{FF2B5EF4-FFF2-40B4-BE49-F238E27FC236}">
                <a16:creationId xmlns:a16="http://schemas.microsoft.com/office/drawing/2014/main" id="{32C249F5-B34F-845F-EA82-68F24D7D0C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05449" y="947263"/>
            <a:ext cx="2432164" cy="2432164"/>
          </a:xfrm>
          <a:prstGeom prst="rect">
            <a:avLst/>
          </a:prstGeom>
        </p:spPr>
      </p:pic>
      <p:sp>
        <p:nvSpPr>
          <p:cNvPr id="22" name="Text Placeholder 9">
            <a:extLst>
              <a:ext uri="{FF2B5EF4-FFF2-40B4-BE49-F238E27FC236}">
                <a16:creationId xmlns:a16="http://schemas.microsoft.com/office/drawing/2014/main" id="{666C407F-54C7-DA49-BA90-176E3B9921FA}"/>
              </a:ext>
            </a:extLst>
          </p:cNvPr>
          <p:cNvSpPr txBox="1">
            <a:spLocks/>
          </p:cNvSpPr>
          <p:nvPr/>
        </p:nvSpPr>
        <p:spPr>
          <a:xfrm>
            <a:off x="6385933" y="3388773"/>
            <a:ext cx="2563557" cy="2846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INSTAGRAM, FACEBOOK &amp; TWITTER</a:t>
            </a:r>
          </a:p>
        </p:txBody>
      </p:sp>
      <p:sp>
        <p:nvSpPr>
          <p:cNvPr id="23" name="Text Placeholder 9">
            <a:extLst>
              <a:ext uri="{FF2B5EF4-FFF2-40B4-BE49-F238E27FC236}">
                <a16:creationId xmlns:a16="http://schemas.microsoft.com/office/drawing/2014/main" id="{44E545C4-B8F2-2581-0ACC-E0FD581CD07E}"/>
              </a:ext>
            </a:extLst>
          </p:cNvPr>
          <p:cNvSpPr txBox="1">
            <a:spLocks/>
          </p:cNvSpPr>
          <p:nvPr/>
        </p:nvSpPr>
        <p:spPr>
          <a:xfrm>
            <a:off x="8998504" y="3388773"/>
            <a:ext cx="2563557" cy="34415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600" b="1" i="0" kern="1200" spc="300">
                <a:solidFill>
                  <a:schemeClr val="tx1"/>
                </a:solidFill>
                <a:latin typeface="Futura" panose="02000503000000000000" pitchFamily="2" charset="0"/>
                <a:ea typeface="Baskerville" panose="02020502070401020303" pitchFamily="18" charset="0"/>
                <a:cs typeface="+mn-cs"/>
              </a:defRPr>
            </a:lvl1pPr>
            <a:lvl2pPr marL="457200" indent="0" algn="l" defTabSz="914400" rtl="0" eaLnBrk="1" latinLnBrk="0" hangingPunct="1">
              <a:lnSpc>
                <a:spcPct val="100000"/>
              </a:lnSpc>
              <a:spcBef>
                <a:spcPts val="500"/>
              </a:spcBef>
              <a:spcAft>
                <a:spcPts val="1200"/>
              </a:spcAft>
              <a:buFont typeface="Arial" panose="020B0604020202020204" pitchFamily="34" charset="0"/>
              <a:buNone/>
              <a:defRPr sz="1400" b="0" i="0" kern="1200">
                <a:solidFill>
                  <a:schemeClr val="tx1"/>
                </a:solidFill>
                <a:latin typeface="Adobe Caslon Pro" panose="0205050205050A020403" pitchFamily="18" charset="77"/>
                <a:ea typeface="Baskerville" panose="02020502070401020303" pitchFamily="18" charset="0"/>
                <a:cs typeface="+mn-cs"/>
              </a:defRPr>
            </a:lvl2pPr>
            <a:lvl3pPr marL="914400" indent="0" algn="l" defTabSz="914400" rtl="0" eaLnBrk="1" latinLnBrk="0" hangingPunct="1">
              <a:lnSpc>
                <a:spcPct val="100000"/>
              </a:lnSpc>
              <a:spcBef>
                <a:spcPts val="500"/>
              </a:spcBef>
              <a:spcAft>
                <a:spcPts val="1200"/>
              </a:spcAft>
              <a:buFont typeface="Arial" panose="020B0604020202020204" pitchFamily="34" charset="0"/>
              <a:buNone/>
              <a:defRPr sz="1200" b="0" i="0" kern="1200">
                <a:solidFill>
                  <a:schemeClr val="tx1"/>
                </a:solidFill>
                <a:latin typeface="Adobe Caslon Pro" panose="0205050205050A020403" pitchFamily="18" charset="77"/>
                <a:ea typeface="Baskerville" panose="02020502070401020303" pitchFamily="18" charset="0"/>
                <a:cs typeface="+mn-cs"/>
              </a:defRPr>
            </a:lvl3pPr>
            <a:lvl4pPr marL="1371600" indent="0" algn="l" defTabSz="914400" rtl="0" eaLnBrk="1" latinLnBrk="0" hangingPunct="1">
              <a:lnSpc>
                <a:spcPct val="100000"/>
              </a:lnSpc>
              <a:spcBef>
                <a:spcPts val="500"/>
              </a:spcBef>
              <a:spcAft>
                <a:spcPts val="1200"/>
              </a:spcAft>
              <a:buFont typeface="Arial" panose="020B0604020202020204" pitchFamily="34" charset="0"/>
              <a:buNone/>
              <a:defRPr sz="1000" b="0" i="0" kern="1200">
                <a:solidFill>
                  <a:schemeClr val="tx1"/>
                </a:solidFill>
                <a:latin typeface="Adobe Caslon Pro" panose="0205050205050A020403" pitchFamily="18" charset="77"/>
                <a:ea typeface="Baskerville" panose="02020502070401020303" pitchFamily="18" charset="0"/>
                <a:cs typeface="+mn-cs"/>
              </a:defRPr>
            </a:lvl4pPr>
            <a:lvl5pPr marL="1828800" indent="0" algn="l" defTabSz="914400" rtl="0" eaLnBrk="1" latinLnBrk="0" hangingPunct="1">
              <a:lnSpc>
                <a:spcPct val="100000"/>
              </a:lnSpc>
              <a:spcBef>
                <a:spcPts val="500"/>
              </a:spcBef>
              <a:spcAft>
                <a:spcPts val="1200"/>
              </a:spcAft>
              <a:buFont typeface="Arial" panose="020B0604020202020204" pitchFamily="34" charset="0"/>
              <a:buNone/>
              <a:defRPr sz="1000" b="0" i="0" kern="1200" spc="300">
                <a:solidFill>
                  <a:schemeClr val="tx1"/>
                </a:solidFill>
                <a:latin typeface="Adobe Caslon Pro" panose="0205050205050A020403" pitchFamily="18" charset="77"/>
                <a:ea typeface="Baskerville" panose="02020502070401020303" pitchFamily="18"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600" u="none" strike="noStrike" kern="1200" cap="none" spc="300" normalizeH="0" baseline="0" noProof="0" dirty="0">
                <a:ln>
                  <a:noFill/>
                </a:ln>
                <a:solidFill>
                  <a:srgbClr val="000000"/>
                </a:solidFill>
                <a:effectLst/>
                <a:uLnTx/>
                <a:uFillTx/>
                <a:latin typeface="Century Gothic" panose="020B0502020202020204" pitchFamily="34" charset="0"/>
                <a:ea typeface="Baskerville" panose="02020502070401020303" pitchFamily="18" charset="0"/>
                <a:cs typeface="+mn-cs"/>
              </a:rPr>
              <a:t>INSTAGRAM, FACEBOOK &amp; TWITTER</a:t>
            </a:r>
          </a:p>
        </p:txBody>
      </p:sp>
    </p:spTree>
    <p:extLst>
      <p:ext uri="{BB962C8B-B14F-4D97-AF65-F5344CB8AC3E}">
        <p14:creationId xmlns:p14="http://schemas.microsoft.com/office/powerpoint/2010/main" val="385588537"/>
      </p:ext>
    </p:extLst>
  </p:cSld>
  <p:clrMapOvr>
    <a:masterClrMapping/>
  </p:clrMapOvr>
</p:sld>
</file>

<file path=ppt/theme/theme1.xml><?xml version="1.0" encoding="utf-8"?>
<a:theme xmlns:a="http://schemas.openxmlformats.org/drawingml/2006/main" name="Office Theme">
  <a:themeElements>
    <a:clrScheme name="CJ colors">
      <a:dk1>
        <a:srgbClr val="221D1F"/>
      </a:dk1>
      <a:lt1>
        <a:srgbClr val="FEFFFE"/>
      </a:lt1>
      <a:dk2>
        <a:srgbClr val="0080C4"/>
      </a:dk2>
      <a:lt2>
        <a:srgbClr val="969696"/>
      </a:lt2>
      <a:accent1>
        <a:srgbClr val="0080C4"/>
      </a:accent1>
      <a:accent2>
        <a:srgbClr val="F8A02A"/>
      </a:accent2>
      <a:accent3>
        <a:srgbClr val="EE4040"/>
      </a:accent3>
      <a:accent4>
        <a:srgbClr val="888A8E"/>
      </a:accent4>
      <a:accent5>
        <a:srgbClr val="FEFFFE"/>
      </a:accent5>
      <a:accent6>
        <a:srgbClr val="221D1F"/>
      </a:accent6>
      <a:hlink>
        <a:srgbClr val="346094"/>
      </a:hlink>
      <a:folHlink>
        <a:srgbClr val="B4CA2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2800" dirty="0"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B102C21ECB1D4A8115016B2F7E39EF" ma:contentTypeVersion="14" ma:contentTypeDescription="Create a new document." ma:contentTypeScope="" ma:versionID="58fed8e10631dc38d7e755e53e1fe6b7">
  <xsd:schema xmlns:xsd="http://www.w3.org/2001/XMLSchema" xmlns:xs="http://www.w3.org/2001/XMLSchema" xmlns:p="http://schemas.microsoft.com/office/2006/metadata/properties" xmlns:ns2="08ab0151-36ad-4a44-b878-9fe653cf583e" xmlns:ns3="86fc0a4c-f574-4391-80fb-fd9b79238162" targetNamespace="http://schemas.microsoft.com/office/2006/metadata/properties" ma:root="true" ma:fieldsID="18939700e441845b0a18d478f88541a8" ns2:_="" ns3:_="">
    <xsd:import namespace="08ab0151-36ad-4a44-b878-9fe653cf583e"/>
    <xsd:import namespace="86fc0a4c-f574-4391-80fb-fd9b792381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ab0151-36ad-4a44-b878-9fe653cf5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28b7171-c042-425f-b298-621129d471d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fc0a4c-f574-4391-80fb-fd9b7923816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099b170-83e2-4e60-bb6b-2f5fb9eed081}" ma:internalName="TaxCatchAll" ma:showField="CatchAllData" ma:web="86fc0a4c-f574-4391-80fb-fd9b7923816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fc0a4c-f574-4391-80fb-fd9b79238162" xsi:nil="true"/>
    <lcf76f155ced4ddcb4097134ff3c332f xmlns="08ab0151-36ad-4a44-b878-9fe653cf58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B71E41-3824-4EF9-A4DF-2F484A41B982}">
  <ds:schemaRefs>
    <ds:schemaRef ds:uri="http://schemas.microsoft.com/sharepoint/v3/contenttype/forms"/>
  </ds:schemaRefs>
</ds:datastoreItem>
</file>

<file path=customXml/itemProps2.xml><?xml version="1.0" encoding="utf-8"?>
<ds:datastoreItem xmlns:ds="http://schemas.openxmlformats.org/officeDocument/2006/customXml" ds:itemID="{6D5647AC-9691-4F3C-9C64-40E3DEA6C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ab0151-36ad-4a44-b878-9fe653cf583e"/>
    <ds:schemaRef ds:uri="86fc0a4c-f574-4391-80fb-fd9b79238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1690CA-7727-4A76-A4BF-BEB215B2FDC6}">
  <ds:schemaRefs>
    <ds:schemaRef ds:uri="http://purl.org/dc/elements/1.1/"/>
    <ds:schemaRef ds:uri="http://schemas.microsoft.com/office/2006/metadata/properties"/>
    <ds:schemaRef ds:uri="08ab0151-36ad-4a44-b878-9fe653cf583e"/>
    <ds:schemaRef ds:uri="http://purl.org/dc/terms/"/>
    <ds:schemaRef ds:uri="http://schemas.openxmlformats.org/package/2006/metadata/core-properties"/>
    <ds:schemaRef ds:uri="86fc0a4c-f574-4391-80fb-fd9b79238162"/>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8814</TotalTime>
  <Words>879</Words>
  <Application>Microsoft Macintosh PowerPoint</Application>
  <PresentationFormat>Widescreen</PresentationFormat>
  <Paragraphs>87</Paragraphs>
  <Slides>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Century Gothic</vt:lpstr>
      <vt:lpstr>Futura Condensed Medium</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TSFCO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cmrpdms</dc:creator>
  <cp:lastModifiedBy>Tanya Larson</cp:lastModifiedBy>
  <cp:revision>888</cp:revision>
  <dcterms:created xsi:type="dcterms:W3CDTF">2017-01-20T16:41:42Z</dcterms:created>
  <dcterms:modified xsi:type="dcterms:W3CDTF">2023-04-05T22:11:28Z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0x010100C2B102C21ECB1D4A8115016B2F7E39EF</vt:lpwstr>
  </property>
  <property fmtid="{D5CDD505-2E9C-101B-9397-08002B2CF9AE}" pid="3" name="MSIP_Label_73df1be6-0672-4263-b49c-54dc922cf236_Enabled">
    <vt:lpwstr>true</vt:lpwstr>
  </property>
  <property fmtid="{D5CDD505-2E9C-101B-9397-08002B2CF9AE}" pid="4" name="MSIP_Label_73df1be6-0672-4263-b49c-54dc922cf236_SetDate">
    <vt:lpwstr>2022-07-12T18:47:38Z</vt:lpwstr>
  </property>
  <property fmtid="{D5CDD505-2E9C-101B-9397-08002B2CF9AE}" pid="5" name="MSIP_Label_73df1be6-0672-4263-b49c-54dc922cf236_Method">
    <vt:lpwstr>Standard</vt:lpwstr>
  </property>
  <property fmtid="{D5CDD505-2E9C-101B-9397-08002B2CF9AE}" pid="6" name="MSIP_Label_73df1be6-0672-4263-b49c-54dc922cf236_Name">
    <vt:lpwstr>Confidential SubLabel 09</vt:lpwstr>
  </property>
  <property fmtid="{D5CDD505-2E9C-101B-9397-08002B2CF9AE}" pid="7" name="MSIP_Label_73df1be6-0672-4263-b49c-54dc922cf236_SiteId">
    <vt:lpwstr>0884da07-6823-4c0a-a30d-fbd44ca07a22</vt:lpwstr>
  </property>
  <property fmtid="{D5CDD505-2E9C-101B-9397-08002B2CF9AE}" pid="8" name="MSIP_Label_73df1be6-0672-4263-b49c-54dc922cf236_ActionId">
    <vt:lpwstr>20b7334e-a599-44d2-a8b6-46a166400984</vt:lpwstr>
  </property>
  <property fmtid="{D5CDD505-2E9C-101B-9397-08002B2CF9AE}" pid="9" name="MSIP_Label_73df1be6-0672-4263-b49c-54dc922cf236_ContentBits">
    <vt:lpwstr>0</vt:lpwstr>
  </property>
  <property fmtid="{D5CDD505-2E9C-101B-9397-08002B2CF9AE}" pid="10" name="MediaServiceImageTags">
    <vt:lpwstr/>
  </property>
</Properties>
</file>