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2282"/>
    <a:srgbClr val="BC9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862"/>
  </p:normalViewPr>
  <p:slideViewPr>
    <p:cSldViewPr snapToGrid="0">
      <p:cViewPr varScale="1">
        <p:scale>
          <a:sx n="170" d="100"/>
          <a:sy n="17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9519-8FD9-C94E-B677-AF53C5F16FE4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A4AFC-C70C-324C-8BCD-066291ECE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8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5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0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75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4AFC-C70C-324C-8BCD-066291ECE3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3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0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0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9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7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8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BD745-5F34-1F42-868D-6A7002C0E233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56F4-6983-9241-9E63-0D33E7911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2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E61699A1-BD34-CF8F-BDDE-17FC8803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11738"/>
            <a:ext cx="3708400" cy="208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6F031-7701-6052-165C-CBD2FC5CC6BD}"/>
              </a:ext>
            </a:extLst>
          </p:cNvPr>
          <p:cNvSpPr txBox="1"/>
          <p:nvPr/>
        </p:nvSpPr>
        <p:spPr>
          <a:xfrm>
            <a:off x="3149175" y="3281393"/>
            <a:ext cx="2845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CHUN’S </a:t>
            </a:r>
            <a:r>
              <a:rPr lang="en-US" sz="1800" b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br>
              <a:rPr lang="en-US" sz="18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</a:br>
            <a:r>
              <a:rPr lang="en-US" sz="18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  <a:br>
              <a:rPr lang="en-US" sz="18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</a:br>
            <a:r>
              <a:rPr lang="en-US" sz="18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MARKETING KIT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A79F3-D430-1674-16C5-45778819C99D}"/>
              </a:ext>
            </a:extLst>
          </p:cNvPr>
          <p:cNvSpPr txBox="1"/>
          <p:nvPr/>
        </p:nvSpPr>
        <p:spPr>
          <a:xfrm>
            <a:off x="4107771" y="575091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Ver.2023.06</a:t>
            </a:r>
          </a:p>
        </p:txBody>
      </p:sp>
    </p:spTree>
    <p:extLst>
      <p:ext uri="{BB962C8B-B14F-4D97-AF65-F5344CB8AC3E}">
        <p14:creationId xmlns:p14="http://schemas.microsoft.com/office/powerpoint/2010/main" val="276188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-15298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MARKETING KIT GUIDELINES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9265E6-B9F7-0322-A39B-5B8D15544C23}"/>
              </a:ext>
            </a:extLst>
          </p:cNvPr>
          <p:cNvSpPr txBox="1"/>
          <p:nvPr/>
        </p:nvSpPr>
        <p:spPr>
          <a:xfrm>
            <a:off x="628650" y="1353848"/>
            <a:ext cx="7125669" cy="824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the assets within this marketing kit to delight and inspire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shoppers along the path to purchase.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retailer channels: placements in communications and tactics pre-shop (digital and circular).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marketing kit assets to have a consistent look and feel at all touch points during the campaign.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8EFD7-BECE-9065-0720-951F37AA476D}"/>
              </a:ext>
            </a:extLst>
          </p:cNvPr>
          <p:cNvSpPr txBox="1"/>
          <p:nvPr/>
        </p:nvSpPr>
        <p:spPr>
          <a:xfrm>
            <a:off x="628650" y="2674728"/>
            <a:ext cx="6021200" cy="570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Assets will include editable files along with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pack-shot images.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assets for placement in-ad and can update with correct product mix, description and pricing.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3583A-3BFC-79BC-3123-1F5DBA28D180}"/>
              </a:ext>
            </a:extLst>
          </p:cNvPr>
          <p:cNvSpPr txBox="1"/>
          <p:nvPr/>
        </p:nvSpPr>
        <p:spPr>
          <a:xfrm>
            <a:off x="628650" y="3758632"/>
            <a:ext cx="7895110" cy="8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Assets will include editable files. Retailers can add their logo to the banner.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Leverage assets for placement on retail websites or ad exchange and can update the </a:t>
            </a:r>
            <a:r>
              <a:rPr lang="en-US" sz="1100" dirty="0" err="1">
                <a:latin typeface="Helvetica LT Std Cond" panose="020B0506020202030204" pitchFamily="34" charset="77"/>
                <a:cs typeface="DIN Pro Condensed" panose="020B0506020101010102" pitchFamily="34" charset="77"/>
              </a:rPr>
              <a:t>cta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based on click-through destination.  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Click-through: all banner ads should link to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product information on the retailer’s site or digital incentives (if available).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1CAB9-E708-8F64-7C3A-A618D747A110}"/>
              </a:ext>
            </a:extLst>
          </p:cNvPr>
          <p:cNvSpPr txBox="1"/>
          <p:nvPr/>
        </p:nvSpPr>
        <p:spPr>
          <a:xfrm>
            <a:off x="628650" y="5099594"/>
            <a:ext cx="7790915" cy="1081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Assets will include digital-ready images that can be used on retailer’s </a:t>
            </a:r>
            <a:r>
              <a:rPr lang="en-US" sz="1100" dirty="0" err="1">
                <a:latin typeface="Helvetica LT Std Cond" panose="020B0506020202030204" pitchFamily="34" charset="77"/>
                <a:cs typeface="DIN Pro Condensed" panose="020B0506020101010102" pitchFamily="34" charset="77"/>
              </a:rPr>
              <a:t>facebook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, twitter and </a:t>
            </a:r>
            <a:r>
              <a:rPr lang="en-US" sz="1100" dirty="0" err="1">
                <a:latin typeface="Helvetica LT Std Cond" panose="020B0506020202030204" pitchFamily="34" charset="77"/>
                <a:cs typeface="DIN Pro Condensed" panose="020B0506020101010102" pitchFamily="34" charset="77"/>
              </a:rPr>
              <a:t>instagram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channels.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Social post copy will be provided. Retailers can adjust copy to align with their social voice/tone and can highlight special offers or </a:t>
            </a:r>
            <a:b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</a:b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deals available on </a:t>
            </a:r>
            <a:r>
              <a:rPr lang="en-US" sz="1100" b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ANNIECHUN.COM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or the retailer’s site.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Click-through/link: social posts should link to 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ANNIE CHUN'S </a:t>
            </a:r>
            <a:r>
              <a:rPr lang="en-US" sz="1100" b="1" i="1" baseline="300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®</a:t>
            </a:r>
            <a:r>
              <a:rPr lang="en-US" sz="1100" b="1" i="1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 </a:t>
            </a:r>
            <a:r>
              <a:rPr lang="en-US" sz="1100" dirty="0">
                <a:latin typeface="Helvetica LT Std Cond" panose="020B0506020202030204" pitchFamily="34" charset="77"/>
                <a:cs typeface="DIN Pro Condensed" panose="020B0506020101010102" pitchFamily="34" charset="77"/>
              </a:rPr>
              <a:t>product information on retailer’s site or digital incentives (if available).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35A1E-0047-2BCE-1F75-52CB78F163A8}"/>
              </a:ext>
            </a:extLst>
          </p:cNvPr>
          <p:cNvSpPr txBox="1"/>
          <p:nvPr/>
        </p:nvSpPr>
        <p:spPr>
          <a:xfrm>
            <a:off x="628650" y="4793847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22282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SOCIAL MEDIA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45A838-CF26-4D51-4071-835EF40CC9ED}"/>
              </a:ext>
            </a:extLst>
          </p:cNvPr>
          <p:cNvSpPr txBox="1"/>
          <p:nvPr/>
        </p:nvSpPr>
        <p:spPr>
          <a:xfrm>
            <a:off x="628650" y="3452884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22282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DIGITAL BANNERS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65583-53C8-E027-C570-DDDFA2DE2A39}"/>
              </a:ext>
            </a:extLst>
          </p:cNvPr>
          <p:cNvSpPr txBox="1"/>
          <p:nvPr/>
        </p:nvSpPr>
        <p:spPr>
          <a:xfrm>
            <a:off x="628650" y="2368980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22282"/>
                </a:solidFill>
                <a:latin typeface="Helvetica LT Std Cond" panose="020B0506020202030204" pitchFamily="34" charset="77"/>
                <a:cs typeface="DIN Pro Condensed" panose="020B0506020101010102" pitchFamily="34" charset="77"/>
              </a:rPr>
              <a:t>CIRCULAR ASSETS</a:t>
            </a:r>
          </a:p>
        </p:txBody>
      </p:sp>
    </p:spTree>
    <p:extLst>
      <p:ext uri="{BB962C8B-B14F-4D97-AF65-F5344CB8AC3E}">
        <p14:creationId xmlns:p14="http://schemas.microsoft.com/office/powerpoint/2010/main" val="142035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SBNB ASSETS AVAILABLE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5063067" y="148851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DELIVERABLES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25342-D5A2-19D2-AD6E-DD580ACDBCEB}"/>
              </a:ext>
            </a:extLst>
          </p:cNvPr>
          <p:cNvSpPr txBox="1"/>
          <p:nvPr/>
        </p:nvSpPr>
        <p:spPr>
          <a:xfrm>
            <a:off x="5061952" y="1879035"/>
            <a:ext cx="19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CIRCULAR AD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5061952" y="2150387"/>
            <a:ext cx="1063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3" W X 3" 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10" W X 3" 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2F3E5-8CF4-7565-F5B6-E50F68D98094}"/>
              </a:ext>
            </a:extLst>
          </p:cNvPr>
          <p:cNvSpPr txBox="1"/>
          <p:nvPr/>
        </p:nvSpPr>
        <p:spPr>
          <a:xfrm>
            <a:off x="5063067" y="2615533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DIGITAL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0F379C-C86C-46FE-BA49-579E18DC67B5}"/>
              </a:ext>
            </a:extLst>
          </p:cNvPr>
          <p:cNvSpPr txBox="1"/>
          <p:nvPr/>
        </p:nvSpPr>
        <p:spPr>
          <a:xfrm>
            <a:off x="5061952" y="3086631"/>
            <a:ext cx="965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300 X 250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728 X 90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160 X 600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320 X 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5061952" y="2887441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Standard banners: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82B37-D4C9-A092-2892-68867153202F}"/>
              </a:ext>
            </a:extLst>
          </p:cNvPr>
          <p:cNvSpPr txBox="1"/>
          <p:nvPr/>
        </p:nvSpPr>
        <p:spPr>
          <a:xfrm>
            <a:off x="5061952" y="3902085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SOCIAL 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2058C-6053-D5FE-B729-D4EF58B8A49D}"/>
              </a:ext>
            </a:extLst>
          </p:cNvPr>
          <p:cNvSpPr txBox="1"/>
          <p:nvPr/>
        </p:nvSpPr>
        <p:spPr>
          <a:xfrm>
            <a:off x="5063755" y="4139308"/>
            <a:ext cx="2699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Facebook newsfeed ad: 1,200 x 628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Instagram: 1,080 x 1,080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Twitter: 800 x 320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+ Post copy options</a:t>
            </a:r>
          </a:p>
        </p:txBody>
      </p:sp>
      <p:pic>
        <p:nvPicPr>
          <p:cNvPr id="23" name="Picture 22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E7EA3410-95F8-EE0B-C0AE-A181B8040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72" y="1567323"/>
            <a:ext cx="3187700" cy="31750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71920EC-9DA4-6091-2CB8-892C7EAFC916}"/>
              </a:ext>
            </a:extLst>
          </p:cNvPr>
          <p:cNvSpPr/>
          <p:nvPr/>
        </p:nvSpPr>
        <p:spPr>
          <a:xfrm>
            <a:off x="2718646" y="5172025"/>
            <a:ext cx="3706707" cy="41762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LT Std Cond" panose="020B0506020202030204" pitchFamily="34" charset="77"/>
              </a:rPr>
              <a:t>DOWNLOAD ASSETS: </a:t>
            </a:r>
            <a:r>
              <a:rPr lang="en-US" sz="1600" b="1" dirty="0">
                <a:latin typeface="Helvetica LT Std Cond" panose="020B0506020202030204" pitchFamily="34" charset="77"/>
              </a:rPr>
              <a:t>CLICK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CAE7D2-6470-0937-0AC7-C77F0D63170C}"/>
              </a:ext>
            </a:extLst>
          </p:cNvPr>
          <p:cNvSpPr txBox="1"/>
          <p:nvPr/>
        </p:nvSpPr>
        <p:spPr>
          <a:xfrm>
            <a:off x="2970438" y="5695229"/>
            <a:ext cx="3203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HAVE QUESTIONS OR NEED ADDITIONAL SUPPORT?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93BABA-D428-D747-4CEA-DF7B22609810}"/>
              </a:ext>
            </a:extLst>
          </p:cNvPr>
          <p:cNvSpPr txBox="1"/>
          <p:nvPr/>
        </p:nvSpPr>
        <p:spPr>
          <a:xfrm>
            <a:off x="2645029" y="5908671"/>
            <a:ext cx="3853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Helvetica LT Std Cond" panose="020B0506020202030204" pitchFamily="34" charset="77"/>
              </a:rPr>
              <a:t>CONTACT: </a:t>
            </a:r>
            <a:r>
              <a:rPr lang="en-US" sz="1100" b="1" dirty="0">
                <a:latin typeface="Helvetica LT Std Cond" panose="020B0506020202030204" pitchFamily="34" charset="77"/>
              </a:rPr>
              <a:t>TAYLOR WITORT  </a:t>
            </a:r>
            <a:r>
              <a:rPr lang="en-US" sz="1100" dirty="0">
                <a:latin typeface="Helvetica LT Std Cond" panose="020B0506020202030204" pitchFamily="34" charset="77"/>
              </a:rPr>
              <a:t>TAYLOR.WITORT@SCHWANS.COM</a:t>
            </a:r>
          </a:p>
        </p:txBody>
      </p:sp>
    </p:spTree>
    <p:extLst>
      <p:ext uri="{BB962C8B-B14F-4D97-AF65-F5344CB8AC3E}">
        <p14:creationId xmlns:p14="http://schemas.microsoft.com/office/powerpoint/2010/main" val="117612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CIRCULAR AD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4154496" y="149869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DELIVERABLES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25342-D5A2-19D2-AD6E-DD580ACDBCEB}"/>
              </a:ext>
            </a:extLst>
          </p:cNvPr>
          <p:cNvSpPr txBox="1"/>
          <p:nvPr/>
        </p:nvSpPr>
        <p:spPr>
          <a:xfrm>
            <a:off x="4154496" y="1889213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CIRCULAR 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4154496" y="2160565"/>
            <a:ext cx="1063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3" W X 3" 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10" W X 3" 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4154496" y="2549618"/>
            <a:ext cx="3958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PACKAGED PHOTOSHOP FILES INCLUDE ALT SKU HERO IMAGES.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E96E2-B276-4428-CA4C-CC05045596C5}"/>
              </a:ext>
            </a:extLst>
          </p:cNvPr>
          <p:cNvSpPr txBox="1"/>
          <p:nvPr/>
        </p:nvSpPr>
        <p:spPr>
          <a:xfrm>
            <a:off x="4154496" y="289299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HEADLINE: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5DEF-17A3-12D8-CF0B-54AA8C1C4CA8}"/>
              </a:ext>
            </a:extLst>
          </p:cNvPr>
          <p:cNvSpPr txBox="1"/>
          <p:nvPr/>
        </p:nvSpPr>
        <p:spPr>
          <a:xfrm>
            <a:off x="4154496" y="3283518"/>
            <a:ext cx="374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FLAVORS OF THE WORLD, MADE JUST FOR YOU</a:t>
            </a:r>
          </a:p>
        </p:txBody>
      </p:sp>
      <p:pic>
        <p:nvPicPr>
          <p:cNvPr id="11" name="Picture 10" descr="A picture containing text, food, menu, meal&#10;&#10;Description automatically generated">
            <a:extLst>
              <a:ext uri="{FF2B5EF4-FFF2-40B4-BE49-F238E27FC236}">
                <a16:creationId xmlns:a16="http://schemas.microsoft.com/office/drawing/2014/main" id="{C3F5C3AE-5B8D-5691-7D42-0FF9E40D4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76" y="1469474"/>
            <a:ext cx="2130790" cy="2130790"/>
          </a:xfrm>
          <a:prstGeom prst="rect">
            <a:avLst/>
          </a:prstGeom>
        </p:spPr>
      </p:pic>
      <p:pic>
        <p:nvPicPr>
          <p:cNvPr id="13" name="Picture 12" descr="A picture containing cuisine, noodle, text, food&#10;&#10;Description automatically generated">
            <a:extLst>
              <a:ext uri="{FF2B5EF4-FFF2-40B4-BE49-F238E27FC236}">
                <a16:creationId xmlns:a16="http://schemas.microsoft.com/office/drawing/2014/main" id="{13EB5965-1F37-849C-98ED-916A401EE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76" y="3946988"/>
            <a:ext cx="7086755" cy="2126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51A590-A2DC-6D24-010E-41D700379E46}"/>
              </a:ext>
            </a:extLst>
          </p:cNvPr>
          <p:cNvSpPr txBox="1"/>
          <p:nvPr/>
        </p:nvSpPr>
        <p:spPr>
          <a:xfrm>
            <a:off x="891205" y="6116830"/>
            <a:ext cx="7489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10" W x 3" 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76F53-5063-CDF3-E95C-977D2172DACD}"/>
              </a:ext>
            </a:extLst>
          </p:cNvPr>
          <p:cNvSpPr txBox="1"/>
          <p:nvPr/>
        </p:nvSpPr>
        <p:spPr>
          <a:xfrm>
            <a:off x="942501" y="3625161"/>
            <a:ext cx="691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3" W x 3" H</a:t>
            </a:r>
          </a:p>
        </p:txBody>
      </p:sp>
    </p:spTree>
    <p:extLst>
      <p:ext uri="{BB962C8B-B14F-4D97-AF65-F5344CB8AC3E}">
        <p14:creationId xmlns:p14="http://schemas.microsoft.com/office/powerpoint/2010/main" val="268715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DIGITAL BANNERS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4960505" y="1978615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STANDARD BANNERS: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4960505" y="2309939"/>
            <a:ext cx="1306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300 x 250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728 x 90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160 x 600 pixels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320 x 50 pixels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1C40E-142E-DA07-639D-7AA50082C853}"/>
              </a:ext>
            </a:extLst>
          </p:cNvPr>
          <p:cNvSpPr txBox="1"/>
          <p:nvPr/>
        </p:nvSpPr>
        <p:spPr>
          <a:xfrm>
            <a:off x="4960505" y="3480481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LAYERED PHOTOSHOP FILES FOR EACH SIZE CONTAIN CTAS </a:t>
            </a:r>
            <a:br>
              <a:rPr lang="en-US" sz="900" dirty="0">
                <a:latin typeface="Helvetica LT Std Cond" panose="020B0506020202030204" pitchFamily="34" charset="77"/>
              </a:rPr>
            </a:br>
            <a:r>
              <a:rPr lang="en-US" sz="900" dirty="0">
                <a:latin typeface="Helvetica LT Std Cond" panose="020B0506020202030204" pitchFamily="34" charset="77"/>
              </a:rPr>
              <a:t>(SHOP NOW, SAVE NOW AND LEARN MORE) THAT CAN BE SWAPPED OUT.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E96E2-B276-4428-CA4C-CC05045596C5}"/>
              </a:ext>
            </a:extLst>
          </p:cNvPr>
          <p:cNvSpPr txBox="1"/>
          <p:nvPr/>
        </p:nvSpPr>
        <p:spPr>
          <a:xfrm>
            <a:off x="4960505" y="3149157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CTAS: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5DEF-17A3-12D8-CF0B-54AA8C1C4CA8}"/>
              </a:ext>
            </a:extLst>
          </p:cNvPr>
          <p:cNvSpPr txBox="1"/>
          <p:nvPr/>
        </p:nvSpPr>
        <p:spPr>
          <a:xfrm>
            <a:off x="4960505" y="4312468"/>
            <a:ext cx="374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LT Std Cond" panose="020B0506020202030204" pitchFamily="34" charset="77"/>
              </a:rPr>
              <a:t>FLAVORS OF THE WORLD, MADE JUST FOR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B8088-9C7B-79C3-BAB9-15A41F5802C3}"/>
              </a:ext>
            </a:extLst>
          </p:cNvPr>
          <p:cNvSpPr txBox="1"/>
          <p:nvPr/>
        </p:nvSpPr>
        <p:spPr>
          <a:xfrm>
            <a:off x="4960505" y="398114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ALT HEADLINE:</a:t>
            </a:r>
          </a:p>
        </p:txBody>
      </p:sp>
      <p:pic>
        <p:nvPicPr>
          <p:cNvPr id="16" name="Picture 15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8EC6E96-C1AD-D034-9F55-7357F9A6B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81" y="1454150"/>
            <a:ext cx="2420963" cy="403494"/>
          </a:xfrm>
          <a:prstGeom prst="rect">
            <a:avLst/>
          </a:prstGeom>
        </p:spPr>
      </p:pic>
      <p:pic>
        <p:nvPicPr>
          <p:cNvPr id="18" name="Picture 17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DAA7D53-5D92-DDAE-6605-A406291D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81" y="1944453"/>
            <a:ext cx="2420963" cy="403494"/>
          </a:xfrm>
          <a:prstGeom prst="rect">
            <a:avLst/>
          </a:prstGeom>
        </p:spPr>
      </p:pic>
      <p:pic>
        <p:nvPicPr>
          <p:cNvPr id="21" name="Picture 20" descr="A purpl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5595966-EC87-89DD-8E8B-32F1315F4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81" y="2434756"/>
            <a:ext cx="2420963" cy="403494"/>
          </a:xfrm>
          <a:prstGeom prst="rect">
            <a:avLst/>
          </a:prstGeom>
        </p:spPr>
      </p:pic>
      <p:pic>
        <p:nvPicPr>
          <p:cNvPr id="27" name="Picture 26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2B8E1959-0B1B-A70D-B063-8ADE4D8E2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881" y="3134710"/>
            <a:ext cx="2420963" cy="2017470"/>
          </a:xfrm>
          <a:prstGeom prst="rect">
            <a:avLst/>
          </a:prstGeom>
        </p:spPr>
      </p:pic>
      <p:pic>
        <p:nvPicPr>
          <p:cNvPr id="29" name="Picture 28" descr="A purpl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F3ED2D4-8205-7944-42D6-89D694EABE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881" y="5436305"/>
            <a:ext cx="4986467" cy="616459"/>
          </a:xfrm>
          <a:prstGeom prst="rect">
            <a:avLst/>
          </a:prstGeom>
        </p:spPr>
      </p:pic>
      <p:pic>
        <p:nvPicPr>
          <p:cNvPr id="31" name="Picture 30" descr="A purple and white sign with text&#10;&#10;Description automatically generated with low confidence">
            <a:extLst>
              <a:ext uri="{FF2B5EF4-FFF2-40B4-BE49-F238E27FC236}">
                <a16:creationId xmlns:a16="http://schemas.microsoft.com/office/drawing/2014/main" id="{39182A67-4889-BD68-ECB6-3E4855A55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89" y="1454149"/>
            <a:ext cx="1226297" cy="45986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62BA3BB-7FF4-A7BB-4775-66E08B8B8FB4}"/>
              </a:ext>
            </a:extLst>
          </p:cNvPr>
          <p:cNvSpPr txBox="1"/>
          <p:nvPr/>
        </p:nvSpPr>
        <p:spPr>
          <a:xfrm>
            <a:off x="4411844" y="1562694"/>
            <a:ext cx="4475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Helvetica LT Std Cond" panose="020B0506020202030204" pitchFamily="34" charset="77"/>
              </a:rPr>
              <a:t>Option 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A1B0F7-3E18-3F92-6BE4-6C9CEBF56D90}"/>
              </a:ext>
            </a:extLst>
          </p:cNvPr>
          <p:cNvSpPr txBox="1"/>
          <p:nvPr/>
        </p:nvSpPr>
        <p:spPr>
          <a:xfrm>
            <a:off x="4411844" y="2045294"/>
            <a:ext cx="4475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Helvetica LT Std Cond" panose="020B0506020202030204" pitchFamily="34" charset="77"/>
              </a:rPr>
              <a:t>Option 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D0C90B-666E-F471-F58D-B402E5111FAF}"/>
              </a:ext>
            </a:extLst>
          </p:cNvPr>
          <p:cNvSpPr txBox="1"/>
          <p:nvPr/>
        </p:nvSpPr>
        <p:spPr>
          <a:xfrm>
            <a:off x="4411844" y="2519427"/>
            <a:ext cx="4475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Helvetica LT Std Cond" panose="020B0506020202030204" pitchFamily="34" charset="77"/>
              </a:rPr>
              <a:t>Option 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C93CFE-8B83-EE3A-4A9F-ADE6B83CC036}"/>
              </a:ext>
            </a:extLst>
          </p:cNvPr>
          <p:cNvSpPr txBox="1"/>
          <p:nvPr/>
        </p:nvSpPr>
        <p:spPr>
          <a:xfrm>
            <a:off x="1884987" y="5171473"/>
            <a:ext cx="931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2A7B8E-E16C-2D5B-2455-0A23A57DF0B6}"/>
              </a:ext>
            </a:extLst>
          </p:cNvPr>
          <p:cNvSpPr txBox="1"/>
          <p:nvPr/>
        </p:nvSpPr>
        <p:spPr>
          <a:xfrm>
            <a:off x="1896621" y="6052765"/>
            <a:ext cx="873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728 x 90 pixels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297AD-0219-992A-6686-F404C379253B}"/>
              </a:ext>
            </a:extLst>
          </p:cNvPr>
          <p:cNvSpPr txBox="1"/>
          <p:nvPr/>
        </p:nvSpPr>
        <p:spPr>
          <a:xfrm>
            <a:off x="419631" y="6052765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160 x 600 pixels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C51354-4F3B-30ED-D934-9B2562DBF5C4}"/>
              </a:ext>
            </a:extLst>
          </p:cNvPr>
          <p:cNvSpPr txBox="1"/>
          <p:nvPr/>
        </p:nvSpPr>
        <p:spPr>
          <a:xfrm>
            <a:off x="1896620" y="2852023"/>
            <a:ext cx="873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320 x 50 pixels</a:t>
            </a:r>
          </a:p>
        </p:txBody>
      </p:sp>
    </p:spTree>
    <p:extLst>
      <p:ext uri="{BB962C8B-B14F-4D97-AF65-F5344CB8AC3E}">
        <p14:creationId xmlns:p14="http://schemas.microsoft.com/office/powerpoint/2010/main" val="286687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DIGITAL CTA OPTIONS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515505" y="194120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LEARN MORE, SHOP NOW OR SAVE NOW CTA OPTIONS: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515505" y="2272528"/>
            <a:ext cx="655500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Link to the product page on the retailer’s website for product information </a:t>
            </a:r>
            <a:r>
              <a:rPr lang="en-US" sz="1100" b="1" dirty="0">
                <a:latin typeface="Helvetica LT Std Cond" panose="020B0506020202030204" pitchFamily="34" charset="77"/>
              </a:rPr>
              <a:t>(CTA: LEARN MORE).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Link to the product page on the retailer’s website to add to cart if this capability is available </a:t>
            </a:r>
            <a:r>
              <a:rPr lang="en-US" sz="1100" b="1" dirty="0">
                <a:latin typeface="Helvetica LT Std Cond" panose="020B0506020202030204" pitchFamily="34" charset="77"/>
              </a:rPr>
              <a:t>(CTA: SHOP NOW).</a:t>
            </a:r>
            <a:r>
              <a:rPr lang="en-US" sz="1100" dirty="0">
                <a:latin typeface="Helvetica LT Std Cond" panose="020B0506020202030204" pitchFamily="34" charset="77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LT Std Cond" panose="020B0506020202030204" pitchFamily="34" charset="77"/>
              </a:rPr>
              <a:t>Link to a coupon or offer </a:t>
            </a:r>
            <a:r>
              <a:rPr lang="en-US" sz="1100" b="1" dirty="0">
                <a:latin typeface="Helvetica LT Std Cond" panose="020B0506020202030204" pitchFamily="34" charset="77"/>
              </a:rPr>
              <a:t>(CTA: SAVE NOW).</a:t>
            </a:r>
          </a:p>
        </p:txBody>
      </p:sp>
      <p:pic>
        <p:nvPicPr>
          <p:cNvPr id="11" name="Picture 10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27205DAF-B129-DFC9-ED94-E9AE1A45A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4" y="3197287"/>
            <a:ext cx="2443175" cy="2035979"/>
          </a:xfrm>
          <a:prstGeom prst="rect">
            <a:avLst/>
          </a:prstGeom>
        </p:spPr>
      </p:pic>
      <p:pic>
        <p:nvPicPr>
          <p:cNvPr id="13" name="Picture 12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22578721-9D5D-B3DE-8708-6EC30A624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693" y="3197287"/>
            <a:ext cx="2443175" cy="2035979"/>
          </a:xfrm>
          <a:prstGeom prst="rect">
            <a:avLst/>
          </a:prstGeom>
        </p:spPr>
      </p:pic>
      <p:pic>
        <p:nvPicPr>
          <p:cNvPr id="15" name="Picture 14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53389AC6-7CAA-69AE-6F42-A8398B4E7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413" y="3197287"/>
            <a:ext cx="2443175" cy="20359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DB2600-7964-4E21-02E8-BBA656FAF983}"/>
              </a:ext>
            </a:extLst>
          </p:cNvPr>
          <p:cNvSpPr txBox="1"/>
          <p:nvPr/>
        </p:nvSpPr>
        <p:spPr>
          <a:xfrm>
            <a:off x="515505" y="531400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Learn more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C25F2-A8A1-10C7-8F27-A073659216B8}"/>
              </a:ext>
            </a:extLst>
          </p:cNvPr>
          <p:cNvSpPr txBox="1"/>
          <p:nvPr/>
        </p:nvSpPr>
        <p:spPr>
          <a:xfrm>
            <a:off x="3250238" y="531400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Shop now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55A22-8E41-4FAC-C2A1-A785B88D0DE6}"/>
              </a:ext>
            </a:extLst>
          </p:cNvPr>
          <p:cNvSpPr txBox="1"/>
          <p:nvPr/>
        </p:nvSpPr>
        <p:spPr>
          <a:xfrm>
            <a:off x="6010371" y="531400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300 x 250 pixels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Save now</a:t>
            </a:r>
          </a:p>
        </p:txBody>
      </p:sp>
    </p:spTree>
    <p:extLst>
      <p:ext uri="{BB962C8B-B14F-4D97-AF65-F5344CB8AC3E}">
        <p14:creationId xmlns:p14="http://schemas.microsoft.com/office/powerpoint/2010/main" val="3077203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04BF4-10AC-F637-65D3-EFC7935F3442}"/>
              </a:ext>
            </a:extLst>
          </p:cNvPr>
          <p:cNvSpPr/>
          <p:nvPr/>
        </p:nvSpPr>
        <p:spPr>
          <a:xfrm>
            <a:off x="0" y="6400801"/>
            <a:ext cx="9144000" cy="457199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ANNIE CHUN'S </a:t>
            </a:r>
            <a:r>
              <a:rPr lang="en-US" sz="1000" b="1" i="1" baseline="30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®</a:t>
            </a:r>
            <a:r>
              <a:rPr lang="en-US" sz="1000" b="1" i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 </a:t>
            </a:r>
            <a:r>
              <a:rPr lang="en-US" sz="1000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SOUP BOWL NOODLE BOWL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E323-86B0-86B3-8CFC-E899E04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solidFill>
            <a:srgbClr val="722282"/>
          </a:solidFill>
        </p:spPr>
        <p:txBody>
          <a:bodyPr lIns="2011680" tIns="137160" rIns="0" bIns="0">
            <a:normAutofit/>
          </a:bodyPr>
          <a:lstStyle/>
          <a:p>
            <a:pPr algn="ctr"/>
            <a:r>
              <a:rPr lang="en-US" sz="3600" b="1" dirty="0">
                <a:solidFill>
                  <a:srgbClr val="BC9ABA"/>
                </a:solidFill>
                <a:latin typeface="Helvetica LT Std Cond" panose="020B0506020202030204" pitchFamily="34" charset="77"/>
                <a:cs typeface="DIN Pro Condensed Black" panose="020B0504020101020102" pitchFamily="34" charset="0"/>
              </a:rPr>
              <a:t>SOCIAL MEDIA</a:t>
            </a:r>
          </a:p>
        </p:txBody>
      </p:sp>
      <p:pic>
        <p:nvPicPr>
          <p:cNvPr id="6" name="Picture 5" descr="A logo for a restaurant&#10;&#10;Description automatically generated with low confidence">
            <a:extLst>
              <a:ext uri="{FF2B5EF4-FFF2-40B4-BE49-F238E27FC236}">
                <a16:creationId xmlns:a16="http://schemas.microsoft.com/office/drawing/2014/main" id="{1AD2197D-C70B-CEBD-6228-25F6A764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2" y="1"/>
            <a:ext cx="2032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295AE-3B72-74A0-37C1-37B13CE52A66}"/>
              </a:ext>
            </a:extLst>
          </p:cNvPr>
          <p:cNvSpPr txBox="1"/>
          <p:nvPr/>
        </p:nvSpPr>
        <p:spPr>
          <a:xfrm>
            <a:off x="399142" y="4057901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FACEBOOK: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431A-974C-BC5E-0326-25A17F5FFD4D}"/>
              </a:ext>
            </a:extLst>
          </p:cNvPr>
          <p:cNvSpPr txBox="1"/>
          <p:nvPr/>
        </p:nvSpPr>
        <p:spPr>
          <a:xfrm>
            <a:off x="399142" y="4310294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1,200 X 628 PIXELS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B2600-7964-4E21-02E8-BBA656FAF983}"/>
              </a:ext>
            </a:extLst>
          </p:cNvPr>
          <p:cNvSpPr txBox="1"/>
          <p:nvPr/>
        </p:nvSpPr>
        <p:spPr>
          <a:xfrm>
            <a:off x="399142" y="5812549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PLEASE NOTE: LAYERED PHOTOSHOP FILES FOR EACH SIZE CONTAIN LAYERS </a:t>
            </a:r>
          </a:p>
          <a:p>
            <a:r>
              <a:rPr lang="en-US" sz="900" dirty="0">
                <a:latin typeface="Helvetica LT Std Cond" panose="020B0506020202030204" pitchFamily="34" charset="77"/>
              </a:rPr>
              <a:t>FOR PACKS &amp; HERO MELT IMAGE THAT CAN BE SWAPPED OUT.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87E57-4F9E-3B80-5609-3EA6B22B61E9}"/>
              </a:ext>
            </a:extLst>
          </p:cNvPr>
          <p:cNvSpPr txBox="1"/>
          <p:nvPr/>
        </p:nvSpPr>
        <p:spPr>
          <a:xfrm>
            <a:off x="399142" y="4642784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INSTAGRAM: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F8963-C68A-437C-B85B-6FB54C14195C}"/>
              </a:ext>
            </a:extLst>
          </p:cNvPr>
          <p:cNvSpPr txBox="1"/>
          <p:nvPr/>
        </p:nvSpPr>
        <p:spPr>
          <a:xfrm>
            <a:off x="399142" y="5227667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TWITTER: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C7870-A9EE-1933-0983-1C7AA28701D7}"/>
              </a:ext>
            </a:extLst>
          </p:cNvPr>
          <p:cNvSpPr txBox="1"/>
          <p:nvPr/>
        </p:nvSpPr>
        <p:spPr>
          <a:xfrm>
            <a:off x="399142" y="4895177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1,200 X 628 PIXELS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88EC2-B761-B739-CB34-6B6DB3069EB1}"/>
              </a:ext>
            </a:extLst>
          </p:cNvPr>
          <p:cNvSpPr txBox="1"/>
          <p:nvPr/>
        </p:nvSpPr>
        <p:spPr>
          <a:xfrm>
            <a:off x="399142" y="5480060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T Std Cond" panose="020B0506020202030204" pitchFamily="34" charset="77"/>
              </a:rPr>
              <a:t>800 X 320 PIXELS</a:t>
            </a:r>
          </a:p>
        </p:txBody>
      </p:sp>
      <p:pic>
        <p:nvPicPr>
          <p:cNvPr id="14" name="Picture 13" descr="A picture containing cuisine, noodle, food, text&#10;&#10;Description automatically generated">
            <a:extLst>
              <a:ext uri="{FF2B5EF4-FFF2-40B4-BE49-F238E27FC236}">
                <a16:creationId xmlns:a16="http://schemas.microsoft.com/office/drawing/2014/main" id="{19EBCC39-94BC-6506-5B7F-5A37563AE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08" y="1450510"/>
            <a:ext cx="1731718" cy="908220"/>
          </a:xfrm>
          <a:prstGeom prst="rect">
            <a:avLst/>
          </a:prstGeom>
        </p:spPr>
      </p:pic>
      <p:pic>
        <p:nvPicPr>
          <p:cNvPr id="18" name="Picture 17" descr="A bowl of noodles with chopsticks in it&#10;&#10;Description automatically generated with low confidence">
            <a:extLst>
              <a:ext uri="{FF2B5EF4-FFF2-40B4-BE49-F238E27FC236}">
                <a16:creationId xmlns:a16="http://schemas.microsoft.com/office/drawing/2014/main" id="{7205780F-E4D0-9DCD-FDB4-E1F9E2BC9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08" y="2671694"/>
            <a:ext cx="1731717" cy="972608"/>
          </a:xfrm>
          <a:prstGeom prst="rect">
            <a:avLst/>
          </a:prstGeom>
        </p:spPr>
      </p:pic>
      <p:pic>
        <p:nvPicPr>
          <p:cNvPr id="21" name="Picture 20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995ABA2C-26F4-42B8-9127-7EE53A1FA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32" y="1450510"/>
            <a:ext cx="2202568" cy="21937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771793-1C84-B056-2406-D78588657B25}"/>
              </a:ext>
            </a:extLst>
          </p:cNvPr>
          <p:cNvSpPr txBox="1"/>
          <p:nvPr/>
        </p:nvSpPr>
        <p:spPr>
          <a:xfrm>
            <a:off x="434217" y="3678330"/>
            <a:ext cx="1104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1,080 x 1,080 pixels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E43C3F-D012-9384-5AA0-69F0DF86E444}"/>
              </a:ext>
            </a:extLst>
          </p:cNvPr>
          <p:cNvSpPr txBox="1"/>
          <p:nvPr/>
        </p:nvSpPr>
        <p:spPr>
          <a:xfrm>
            <a:off x="2841109" y="3678330"/>
            <a:ext cx="931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800 x 320 pixels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148EC6-1F94-09B2-BB4C-7C5166CBAB5C}"/>
              </a:ext>
            </a:extLst>
          </p:cNvPr>
          <p:cNvSpPr txBox="1"/>
          <p:nvPr/>
        </p:nvSpPr>
        <p:spPr>
          <a:xfrm>
            <a:off x="2841109" y="2357530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LT Std Cond" panose="020B0506020202030204" pitchFamily="34" charset="77"/>
              </a:rPr>
              <a:t>1,200 x 628 pixels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865917-FA1D-951E-B8AD-FB5E434403C6}"/>
              </a:ext>
            </a:extLst>
          </p:cNvPr>
          <p:cNvCxnSpPr/>
          <p:nvPr/>
        </p:nvCxnSpPr>
        <p:spPr>
          <a:xfrm>
            <a:off x="5013931" y="1450510"/>
            <a:ext cx="0" cy="4662423"/>
          </a:xfrm>
          <a:prstGeom prst="line">
            <a:avLst/>
          </a:prstGeom>
          <a:ln>
            <a:solidFill>
              <a:srgbClr val="722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cuisine, noodle, screenshot&#10;&#10;Description automatically generated">
            <a:extLst>
              <a:ext uri="{FF2B5EF4-FFF2-40B4-BE49-F238E27FC236}">
                <a16:creationId xmlns:a16="http://schemas.microsoft.com/office/drawing/2014/main" id="{6C3B3262-83BD-D6F9-3226-721B9685F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331" y="1450510"/>
            <a:ext cx="3009900" cy="29591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CC0AE59-65A1-36EC-1FD7-0D46F0E41152}"/>
              </a:ext>
            </a:extLst>
          </p:cNvPr>
          <p:cNvSpPr txBox="1"/>
          <p:nvPr/>
        </p:nvSpPr>
        <p:spPr>
          <a:xfrm>
            <a:off x="5222755" y="4587400"/>
            <a:ext cx="233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2282"/>
                </a:solidFill>
                <a:latin typeface="Helvetica LT Std Cond" panose="020B0506020202030204" pitchFamily="34" charset="77"/>
              </a:rPr>
              <a:t>SOCIAL POST COPY OPTIONS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4F2E5D-FD6C-B964-DBE1-B35AF7B91997}"/>
              </a:ext>
            </a:extLst>
          </p:cNvPr>
          <p:cNvSpPr txBox="1"/>
          <p:nvPr/>
        </p:nvSpPr>
        <p:spPr>
          <a:xfrm>
            <a:off x="5222756" y="4839793"/>
            <a:ext cx="3189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Craving for a taste adventure? Look no further! Annie Chun's fully cooked noodle bowl will transport your taste buds to new heights with its authentic flavors.</a:t>
            </a:r>
            <a:endParaRPr lang="en-US" sz="900" dirty="0">
              <a:latin typeface="Helvetica LT Std Cond" panose="020B050602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646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152</TotalTime>
  <Words>697</Words>
  <Application>Microsoft Macintosh PowerPoint</Application>
  <PresentationFormat>On-screen Show (4:3)</PresentationFormat>
  <Paragraphs>100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 LT Std Cond</vt:lpstr>
      <vt:lpstr>Office Theme</vt:lpstr>
      <vt:lpstr>PowerPoint Presentation</vt:lpstr>
      <vt:lpstr>MARKETING KIT GUIDELINES</vt:lpstr>
      <vt:lpstr>SBNB ASSETS AVAILABLE</vt:lpstr>
      <vt:lpstr>CIRCULAR AD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ANNIE CHUN’S ® Soup Bowl Noodle Bowl Marketing Kit</dc:title>
  <dc:creator>Office TMI</dc:creator>
  <cp:lastModifiedBy>Office TMI</cp:lastModifiedBy>
  <cp:revision>31</cp:revision>
  <dcterms:created xsi:type="dcterms:W3CDTF">2023-06-23T15:53:52Z</dcterms:created>
  <dcterms:modified xsi:type="dcterms:W3CDTF">2023-07-21T19:49:32Z</dcterms:modified>
</cp:coreProperties>
</file>