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6" r:id="rId2"/>
    <p:sldId id="257" r:id="rId3"/>
    <p:sldId id="274" r:id="rId4"/>
    <p:sldId id="280" r:id="rId5"/>
    <p:sldId id="281" r:id="rId6"/>
    <p:sldId id="282" r:id="rId7"/>
    <p:sldId id="28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6"/>
    <p:restoredTop sz="94595"/>
  </p:normalViewPr>
  <p:slideViewPr>
    <p:cSldViewPr snapToGrid="0">
      <p:cViewPr varScale="1">
        <p:scale>
          <a:sx n="189" d="100"/>
          <a:sy n="189" d="100"/>
        </p:scale>
        <p:origin x="156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0DFBF-4748-D846-843D-391475FABBC0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A7F83-F7A4-E046-9202-C446DF09A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7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A7F83-F7A4-E046-9202-C446DF09A1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2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F89A1-B208-4205-4D44-2F6C4D4B5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895" t="-2493" r="12956" b="39102"/>
          <a:stretch/>
        </p:blipFill>
        <p:spPr>
          <a:xfrm>
            <a:off x="3130602" y="4996046"/>
            <a:ext cx="6106159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591111"/>
            <a:ext cx="5181600" cy="35858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91111"/>
            <a:ext cx="5181600" cy="35858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10020-8E5F-0687-DFA7-E8E24181F247}"/>
              </a:ext>
            </a:extLst>
          </p:cNvPr>
          <p:cNvSpPr txBox="1">
            <a:spLocks/>
          </p:cNvSpPr>
          <p:nvPr userDrawn="1"/>
        </p:nvSpPr>
        <p:spPr>
          <a:xfrm>
            <a:off x="839788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A526EE-25FD-08F8-B999-994242C6A6DF}"/>
              </a:ext>
            </a:extLst>
          </p:cNvPr>
          <p:cNvSpPr txBox="1">
            <a:spLocks/>
          </p:cNvSpPr>
          <p:nvPr userDrawn="1"/>
        </p:nvSpPr>
        <p:spPr>
          <a:xfrm>
            <a:off x="6170071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53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58165-E4E3-ED9A-3361-459E6650C45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0272-AF8C-5466-8225-97EAF3CE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FBCD95-A6EB-1039-6459-F37B9BC1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72B5F-0AC3-2279-C73A-B3F7621BAB6E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8569-1A55-503C-0A07-3F2D97F65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216C-F053-34A3-A468-2ED173A9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97510"/>
            <a:ext cx="6172200" cy="4363540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BA1A-B581-00D3-B06B-29C385AB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5448"/>
            <a:ext cx="3932237" cy="43635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360C0-0053-99B5-8009-9AC89A0D8A92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A35013-277B-738A-E73E-54781BF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71329B-F89A-9238-FB9D-AF54C221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5DA38-8DF8-11AA-4F14-F603F8F7E9A3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DF243-05F0-8CE2-8474-F1A85332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16CE17-20C7-D365-F09A-E504C31813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BD8C-5A8C-1057-C24D-05566FE9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94985"/>
            <a:ext cx="6172200" cy="41660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4869-81ED-716C-FA73-DEA89EB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020"/>
            <a:ext cx="3932237" cy="418496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1E30-841E-DFDB-D492-280BD6B7FE9E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AEC69D-49DF-94E1-27D2-C8010CD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F9DB3CA-563B-B768-D73A-88A6C7055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D06CE-C3DA-286B-A25E-7DFA0C2D6DC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AFCB1-81F7-5F41-9E5F-0338432E8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E81F36-35ED-69C0-C1DB-D2D4604E2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98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69ECA-5C65-D636-55EF-6299D019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871931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9080-AE7A-1238-B70A-5C4BD235DD0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D9BE67-9A89-8416-1238-2509A0B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B88A76D-37C5-AF04-072E-5AE6F5C47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43E35-FDF7-0269-66D5-FBB5CACA912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59A8-AEC5-6A45-B002-1408F0E63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9B3732-6ABD-F075-CB80-E62F3473A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81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1EFEA-DC8A-6342-EED0-E1D4676FD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671514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C0C47-4134-F0AF-2080-201D8A61BB30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10145D-F81B-AD56-BB79-C6AEA54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393822-6A98-3404-E4B6-772B4B1F5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ED1C8-9954-39F2-C5F4-81777AB4ADEC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36597-5152-7AC1-3621-2590B46D9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CE3967-5636-82F5-B0CB-EA0BAC4D1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7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BAAAE-2F14-22B5-443C-2D595915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5191760"/>
            <a:ext cx="11765280" cy="733225"/>
          </a:xfrm>
        </p:spPr>
        <p:txBody>
          <a:bodyPr anchor="b">
            <a:normAutofit/>
          </a:bodyPr>
          <a:lstStyle>
            <a:lvl1pPr algn="ctr">
              <a:defRPr sz="35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C1DB6-5509-DF19-87A3-CFD4E76E0405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A0E45-A30F-97CD-4229-A078D4527A8F}"/>
              </a:ext>
            </a:extLst>
          </p:cNvPr>
          <p:cNvSpPr/>
          <p:nvPr userDrawn="1"/>
        </p:nvSpPr>
        <p:spPr>
          <a:xfrm>
            <a:off x="0" y="0"/>
            <a:ext cx="12192000" cy="24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6A0-32F9-FF7C-FC1D-617BE047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2093C-E4BD-C772-B30C-3B106CE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20800"/>
            <a:ext cx="10515600" cy="46329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5B6484-32AF-D269-EA4E-A573519E5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72E7A5-F448-C661-FADB-1781A1CC4F0B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0300A-EC15-B3C3-F56F-DC8025B23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732B8A-2C52-11FC-5D46-FF863E18C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8BFEF-CB93-26AA-4E96-A1E0DDBAD232}"/>
              </a:ext>
            </a:extLst>
          </p:cNvPr>
          <p:cNvSpPr/>
          <p:nvPr userDrawn="1"/>
        </p:nvSpPr>
        <p:spPr>
          <a:xfrm>
            <a:off x="0" y="0"/>
            <a:ext cx="12192000" cy="98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9EC9B-0542-A03C-1F82-52626D3F8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706" y="158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EB16-F0DB-3FD2-D58E-43733680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170" y="1671479"/>
            <a:ext cx="10247630" cy="432292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65B17-BC92-B460-9551-DC25CDD0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085" y="244363"/>
            <a:ext cx="1746536" cy="525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F1C85-EFDF-96B5-A4E3-CEA7F6EA6BF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AD9A9A-7283-C3BE-72EF-9343CD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3B1C153-8201-6661-86CE-C21E8E18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A53F11-4029-2B6A-27AA-7DD3117EF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8044" y="365125"/>
            <a:ext cx="868575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238CB8-E85C-F6F6-67E6-565D9C94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45" y="1825625"/>
            <a:ext cx="8685756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56B99-4BF7-2ACA-22C1-2D70720831AB}"/>
              </a:ext>
            </a:extLst>
          </p:cNvPr>
          <p:cNvSpPr/>
          <p:nvPr userDrawn="1"/>
        </p:nvSpPr>
        <p:spPr>
          <a:xfrm>
            <a:off x="0" y="0"/>
            <a:ext cx="2580362" cy="110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1" y="0"/>
            <a:ext cx="18162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39498A-0E8A-6FFB-AB99-AA3577FE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72" t="12535" r="19116"/>
          <a:stretch/>
        </p:blipFill>
        <p:spPr>
          <a:xfrm>
            <a:off x="1" y="0"/>
            <a:ext cx="1816274" cy="245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95FD1-F92C-16C9-37AF-BD629EE63D18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7F44FE-906B-90EE-FB75-129C12A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78D92C7-02A4-8BC6-5532-2E5F12391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14898" y="624902"/>
            <a:ext cx="3459828" cy="224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A picture containing pizza, food, dish, sliced&#10;&#10;Description automatically generated">
            <a:extLst>
              <a:ext uri="{FF2B5EF4-FFF2-40B4-BE49-F238E27FC236}">
                <a16:creationId xmlns:a16="http://schemas.microsoft.com/office/drawing/2014/main" id="{25F3CB0C-05FF-75D3-BE0C-9F51A4B6E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470"/>
          <a:stretch/>
        </p:blipFill>
        <p:spPr>
          <a:xfrm flipH="1">
            <a:off x="-1" y="2949961"/>
            <a:ext cx="5525499" cy="3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230226" y="666104"/>
            <a:ext cx="4436777" cy="22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4D0DFDCC-FD80-69C8-6775-737CF376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54"/>
          <a:stretch/>
        </p:blipFill>
        <p:spPr>
          <a:xfrm>
            <a:off x="0" y="1606027"/>
            <a:ext cx="52810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31905" y="287512"/>
            <a:ext cx="2991902" cy="178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208220C1-1109-9BD2-291B-47F3535F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09"/>
          <a:stretch/>
        </p:blipFill>
        <p:spPr>
          <a:xfrm>
            <a:off x="0" y="1178717"/>
            <a:ext cx="5064401" cy="58239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EF67C75-13BF-618F-AED3-4620AD684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8442" y="1560461"/>
            <a:ext cx="2240108" cy="8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78637-5F11-0D35-9284-FC2CD3D27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684" y="238556"/>
            <a:ext cx="2306629" cy="6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8DCF1-25A3-21EC-8CA3-8669E19F6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59" b="5359"/>
          <a:stretch/>
        </p:blipFill>
        <p:spPr>
          <a:xfrm>
            <a:off x="331690" y="1512632"/>
            <a:ext cx="4436253" cy="1758296"/>
          </a:xfrm>
          <a:prstGeom prst="rect">
            <a:avLst/>
          </a:prstGeom>
        </p:spPr>
      </p:pic>
      <p:pic>
        <p:nvPicPr>
          <p:cNvPr id="12" name="Picture 11" descr="A picture containing pizza, indoor, slice, sliced&#10;&#10;Description automatically generated">
            <a:extLst>
              <a:ext uri="{FF2B5EF4-FFF2-40B4-BE49-F238E27FC236}">
                <a16:creationId xmlns:a16="http://schemas.microsoft.com/office/drawing/2014/main" id="{1776A5B9-04A3-09B2-CC37-5B5A6B6D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418"/>
          <a:stretch/>
        </p:blipFill>
        <p:spPr>
          <a:xfrm>
            <a:off x="1451353" y="4688057"/>
            <a:ext cx="4609132" cy="2169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22346-CE1B-38EF-3880-0FD617FE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39" r="1176"/>
          <a:stretch/>
        </p:blipFill>
        <p:spPr>
          <a:xfrm>
            <a:off x="0" y="3437625"/>
            <a:ext cx="3434080" cy="19077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9E805-FB42-C521-5A2B-0EA07FF8B7E7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56223-A308-CCC8-B0A1-F6B4C5175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6DD72D-46D8-C655-E2BE-125B9858A7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60AEC-B661-F8CA-2E06-565A9EA6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908"/>
            <a:ext cx="10515600" cy="66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892B7-7FC1-4E1F-8C62-9FC0C1DC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6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A0B3-C59C-4C11-E6C3-4993DB1B6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34D4-8A39-2148-6F3E-A7664AAD62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1" r:id="rId4"/>
    <p:sldLayoutId id="2147483662" r:id="rId5"/>
    <p:sldLayoutId id="2147483660" r:id="rId6"/>
    <p:sldLayoutId id="2147483666" r:id="rId7"/>
    <p:sldLayoutId id="2147483664" r:id="rId8"/>
    <p:sldLayoutId id="2147483650" r:id="rId9"/>
    <p:sldLayoutId id="2147483652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hyperlink" Target="mailto:Taylor.Witor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AE957-47FF-DE43-BC1D-73C26308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5191760"/>
            <a:ext cx="11765280" cy="636163"/>
          </a:xfrm>
        </p:spPr>
        <p:txBody>
          <a:bodyPr/>
          <a:lstStyle/>
          <a:p>
            <a:r>
              <a:rPr lang="en-US" i="1" dirty="0"/>
              <a:t>FULLY LOADED</a:t>
            </a:r>
            <a:r>
              <a:rPr lang="en-US" i="1" baseline="30000" dirty="0"/>
              <a:t>™</a:t>
            </a:r>
            <a:r>
              <a:rPr lang="en-US" i="1" dirty="0"/>
              <a:t> </a:t>
            </a:r>
            <a:r>
              <a:rPr lang="en-US" dirty="0"/>
              <a:t>HAND TOSSED MARKETING KIT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AC46949-D275-9BD6-3DAE-3E00293A54A3}"/>
              </a:ext>
            </a:extLst>
          </p:cNvPr>
          <p:cNvSpPr txBox="1">
            <a:spLocks/>
          </p:cNvSpPr>
          <p:nvPr/>
        </p:nvSpPr>
        <p:spPr>
          <a:xfrm>
            <a:off x="213360" y="5874805"/>
            <a:ext cx="11765280" cy="63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3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393700" algn="l"/>
              </a:tabLst>
            </a:pPr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9866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FFC3BD-0BAA-5A85-98F7-EB54A474F20C}"/>
              </a:ext>
            </a:extLst>
          </p:cNvPr>
          <p:cNvSpPr txBox="1">
            <a:spLocks/>
          </p:cNvSpPr>
          <p:nvPr/>
        </p:nvSpPr>
        <p:spPr>
          <a:xfrm>
            <a:off x="2668044" y="1297353"/>
            <a:ext cx="9430171" cy="5035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the assets within this marketing kit to delight and inspire RED BARON</a:t>
            </a:r>
            <a:r>
              <a:rPr lang="en-US" baseline="30000" dirty="0">
                <a:ea typeface="Baskerville" panose="02020502070401020303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</a:rPr>
              <a:t> shoppers along the path to purchase.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Leverage retailer channels: placements in communications and tactics pre-shop (digital and circular).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Leverage marketing kit assets to have a consistent look and feel at all touch points during the campaign.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CIRCULAR ASSETS</a:t>
            </a:r>
            <a:endParaRPr lang="en-US" b="1" dirty="0">
              <a:solidFill>
                <a:srgbClr val="39160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editable files along with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pack-shot images.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assets for placement in-ad and can update with correct product mix, description and pricing.</a:t>
            </a:r>
            <a:endParaRPr lang="en-US" dirty="0"/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DIGITAL BANNERS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editable files. Retailers can add their logo to the banner.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assets for placement on retail websites or ad exchange and can update the CTA based on click-through destination</a:t>
            </a:r>
            <a:r>
              <a:rPr lang="en-US" dirty="0"/>
              <a:t>. 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Click-through: all banner ads should link to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product information on the brand’s site, retailer’s site or digital incentives (if available).</a:t>
            </a:r>
            <a:endParaRPr lang="en-US" dirty="0"/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digital-ready images that can be used on retailer’s Facebook, Twitter and Instagram channels.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Social post copy will be provided. Retailers can adjust copy to align with their social voice/tone and can highlight special offers or deals available on </a:t>
            </a:r>
            <a:r>
              <a:rPr lang="en-US" dirty="0" err="1">
                <a:ea typeface="Baskerville" panose="02020502070401020303" pitchFamily="18" charset="0"/>
              </a:rPr>
              <a:t>RedBaron.com</a:t>
            </a:r>
            <a:r>
              <a:rPr lang="en-US" dirty="0">
                <a:ea typeface="Baskerville" panose="02020502070401020303" pitchFamily="18" charset="0"/>
              </a:rPr>
              <a:t> or the retailer’s site.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Click-through/link: social posts should link to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product information on brand’s site, retailer’s site or digital incentives (if available).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2718D00-E3DA-2FA0-8934-191919A8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44" y="365125"/>
            <a:ext cx="8685755" cy="737165"/>
          </a:xfrm>
        </p:spPr>
        <p:txBody>
          <a:bodyPr/>
          <a:lstStyle/>
          <a:p>
            <a:r>
              <a:rPr lang="en-US" dirty="0"/>
              <a:t>MARKETING KIT GUIDELINES</a:t>
            </a:r>
          </a:p>
        </p:txBody>
      </p:sp>
    </p:spTree>
    <p:extLst>
      <p:ext uri="{BB962C8B-B14F-4D97-AF65-F5344CB8AC3E}">
        <p14:creationId xmlns:p14="http://schemas.microsoft.com/office/powerpoint/2010/main" val="2525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641" y="1586"/>
            <a:ext cx="9568479" cy="862014"/>
          </a:xfrm>
        </p:spPr>
        <p:txBody>
          <a:bodyPr>
            <a:normAutofit/>
          </a:bodyPr>
          <a:lstStyle/>
          <a:p>
            <a:r>
              <a:rPr lang="en-US" dirty="0"/>
              <a:t>FULLY LOADED HAND TOSSED –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4905A-A952-6201-98E1-4D7D1013E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7354" y="1671479"/>
            <a:ext cx="4976446" cy="4322921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39160F"/>
                </a:solidFill>
                <a:ea typeface="Baskerville" panose="02020502070401020303" pitchFamily="18" charset="0"/>
              </a:rPr>
              <a:t>DELIVERABLES</a:t>
            </a:r>
            <a:br>
              <a:rPr lang="en-US" dirty="0">
                <a:ea typeface="Baskerville" panose="02020502070401020303" pitchFamily="18" charset="0"/>
              </a:rPr>
            </a:br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Circular Ad Layouts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3" W x 3" H and 10" W x 3" H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Digital</a:t>
            </a:r>
            <a:endParaRPr lang="en-US" sz="17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Standard banners: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ea typeface="Baskerville" panose="02020502070401020303" pitchFamily="18" charset="0"/>
              </a:rPr>
              <a:t>       300 x 250, 728 x 90, 160 x 600 and 320 x 50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Social Media</a:t>
            </a:r>
            <a:endParaRPr lang="en-US" sz="17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Instagram: 1080 x 1080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Facebook: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Twitter: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+ post copy options for all platforms</a:t>
            </a:r>
            <a:endParaRPr lang="en-US" sz="1400" dirty="0">
              <a:solidFill>
                <a:srgbClr val="000000"/>
              </a:solidFill>
              <a:ea typeface="Baskerville" panose="020205020704010203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6FBB8-DAB9-860D-21C4-7AE42F32576A}"/>
              </a:ext>
            </a:extLst>
          </p:cNvPr>
          <p:cNvGrpSpPr/>
          <p:nvPr/>
        </p:nvGrpSpPr>
        <p:grpSpPr>
          <a:xfrm>
            <a:off x="1595195" y="4828131"/>
            <a:ext cx="3561929" cy="767744"/>
            <a:chOff x="2730228" y="5077542"/>
            <a:chExt cx="3561929" cy="767744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48EF5857-613B-08A8-3ADA-BD36B24F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5077542"/>
              <a:ext cx="3561929" cy="767744"/>
            </a:xfrm>
            <a:prstGeom prst="rect">
              <a:avLst/>
            </a:prstGeom>
          </p:spPr>
        </p:pic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C10DC19B-00AB-9DDD-477C-E3047F61E716}"/>
                </a:ext>
              </a:extLst>
            </p:cNvPr>
            <p:cNvSpPr txBox="1"/>
            <p:nvPr/>
          </p:nvSpPr>
          <p:spPr>
            <a:xfrm>
              <a:off x="2730228" y="5106676"/>
              <a:ext cx="3561929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</a:rPr>
                <a:t>DOWNLOAD ASSETS: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 Medium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AF5A2-52B0-58E5-C3DD-96208A3BF54C}"/>
              </a:ext>
            </a:extLst>
          </p:cNvPr>
          <p:cNvSpPr/>
          <p:nvPr/>
        </p:nvSpPr>
        <p:spPr>
          <a:xfrm>
            <a:off x="1090159" y="5776125"/>
            <a:ext cx="4572000" cy="397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Contact: Taylor </a:t>
            </a:r>
            <a:r>
              <a:rPr lang="en-US" sz="1100" dirty="0" err="1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Witort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Taylor.Witort@schwans</a:t>
            </a:r>
            <a:r>
              <a:rPr lang="en-US" sz="110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4041F4-AD9C-CE3C-F142-ED08345944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63418" y="1823813"/>
            <a:ext cx="2840202" cy="28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7E27-F1C8-B11C-8E3A-EFE74104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9A59FD4-8657-D81E-468D-7EF06E91CD8D}"/>
              </a:ext>
            </a:extLst>
          </p:cNvPr>
          <p:cNvSpPr txBox="1">
            <a:spLocks/>
          </p:cNvSpPr>
          <p:nvPr/>
        </p:nvSpPr>
        <p:spPr>
          <a:xfrm>
            <a:off x="1141176" y="354064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 Medium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 Medium" panose="02000503000000000000" pitchFamily="2" charset="0"/>
              </a:rPr>
              <a:t>" W X 3" H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900E56B-88C3-7692-2AFE-BE09B89D7FDD}"/>
              </a:ext>
            </a:extLst>
          </p:cNvPr>
          <p:cNvSpPr txBox="1">
            <a:spLocks/>
          </p:cNvSpPr>
          <p:nvPr/>
        </p:nvSpPr>
        <p:spPr>
          <a:xfrm>
            <a:off x="1141176" y="6124608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>
                <a:solidFill>
                  <a:srgbClr val="000000"/>
                </a:solidFill>
                <a:latin typeface="Futura Condensed Medium" panose="02000503000000000000" pitchFamily="2" charset="0"/>
              </a:rPr>
              <a:t>10" W X 3" 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E6B61-D1BF-1D77-1D9A-37BB0DAFB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781" y="1217960"/>
            <a:ext cx="2315650" cy="23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581F4-A534-8572-A755-CC04CA023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782" y="3904596"/>
            <a:ext cx="6786282" cy="2151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82072B-E9E0-3520-996F-4BB06C82EA36}"/>
              </a:ext>
            </a:extLst>
          </p:cNvPr>
          <p:cNvSpPr/>
          <p:nvPr/>
        </p:nvSpPr>
        <p:spPr>
          <a:xfrm>
            <a:off x="3892989" y="1397039"/>
            <a:ext cx="7689411" cy="10910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b="1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pizza image that can be swapped out.</a:t>
            </a:r>
            <a:endParaRPr lang="en-US" sz="10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C58C8-7C12-CDBC-B89D-8AB17E23B120}"/>
              </a:ext>
            </a:extLst>
          </p:cNvPr>
          <p:cNvSpPr/>
          <p:nvPr/>
        </p:nvSpPr>
        <p:spPr>
          <a:xfrm>
            <a:off x="3892989" y="2835598"/>
            <a:ext cx="6848457" cy="6980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dirty="0"/>
              <a:t>Piled high with so many toppings.</a:t>
            </a:r>
          </a:p>
        </p:txBody>
      </p:sp>
    </p:spTree>
    <p:extLst>
      <p:ext uri="{BB962C8B-B14F-4D97-AF65-F5344CB8AC3E}">
        <p14:creationId xmlns:p14="http://schemas.microsoft.com/office/powerpoint/2010/main" val="386903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5AAF-E58D-E1A0-3AB9-F8571690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14AE2F6-5C90-108C-A236-EC5482C6BFBE}"/>
              </a:ext>
            </a:extLst>
          </p:cNvPr>
          <p:cNvSpPr txBox="1">
            <a:spLocks/>
          </p:cNvSpPr>
          <p:nvPr/>
        </p:nvSpPr>
        <p:spPr>
          <a:xfrm>
            <a:off x="9285840" y="4924689"/>
            <a:ext cx="935957" cy="27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BE701-D37F-FC50-238E-5B8D031A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7405" y="4432452"/>
            <a:ext cx="3283891" cy="513107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CF740D3-849C-6679-6BD7-63387576C265}"/>
              </a:ext>
            </a:extLst>
          </p:cNvPr>
          <p:cNvSpPr txBox="1">
            <a:spLocks/>
          </p:cNvSpPr>
          <p:nvPr/>
        </p:nvSpPr>
        <p:spPr>
          <a:xfrm>
            <a:off x="9318916" y="6078946"/>
            <a:ext cx="841187" cy="214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426AF-EE28-8781-BF5B-C5154F19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8923" y="5325248"/>
            <a:ext cx="6199656" cy="7664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069BEF-216F-0BB5-3565-D9030CAFF00E}"/>
              </a:ext>
            </a:extLst>
          </p:cNvPr>
          <p:cNvSpPr/>
          <p:nvPr/>
        </p:nvSpPr>
        <p:spPr>
          <a:xfrm>
            <a:off x="1075776" y="4435180"/>
            <a:ext cx="3354074" cy="6265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sz="1600" dirty="0"/>
              <a:t>Piled high with so many toppings.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370909-9AAA-AD8D-FC2A-BB847C7F8CDD}"/>
              </a:ext>
            </a:extLst>
          </p:cNvPr>
          <p:cNvSpPr>
            <a:spLocks noGrp="1"/>
          </p:cNvSpPr>
          <p:nvPr/>
        </p:nvSpPr>
        <p:spPr>
          <a:xfrm>
            <a:off x="1096722" y="1983835"/>
            <a:ext cx="3105408" cy="102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300 x 250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728 x 90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160 x 600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320 x 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6C050-083C-C484-5383-E3DE0771FF32}"/>
              </a:ext>
            </a:extLst>
          </p:cNvPr>
          <p:cNvSpPr/>
          <p:nvPr/>
        </p:nvSpPr>
        <p:spPr>
          <a:xfrm>
            <a:off x="1089967" y="3217655"/>
            <a:ext cx="4771006" cy="9875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CTAs:</a:t>
            </a:r>
          </a:p>
          <a:p>
            <a:pPr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CTAs (shop now, save now and learn more) that can be swapped out.</a:t>
            </a:r>
            <a:endParaRPr lang="en-US" sz="12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D5702-C48A-6B08-3634-3F5D97A9399D}"/>
              </a:ext>
            </a:extLst>
          </p:cNvPr>
          <p:cNvSpPr/>
          <p:nvPr/>
        </p:nvSpPr>
        <p:spPr>
          <a:xfrm>
            <a:off x="1075776" y="152217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Standard Banners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CBB912A-1908-B485-F2CD-D7C3C4171867}"/>
              </a:ext>
            </a:extLst>
          </p:cNvPr>
          <p:cNvSpPr txBox="1">
            <a:spLocks/>
          </p:cNvSpPr>
          <p:nvPr/>
        </p:nvSpPr>
        <p:spPr>
          <a:xfrm>
            <a:off x="9166510" y="4029193"/>
            <a:ext cx="1076584" cy="27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6BD7F48-398D-E07C-FEB9-8907F0B487BC}"/>
              </a:ext>
            </a:extLst>
          </p:cNvPr>
          <p:cNvSpPr txBox="1">
            <a:spLocks/>
          </p:cNvSpPr>
          <p:nvPr/>
        </p:nvSpPr>
        <p:spPr>
          <a:xfrm>
            <a:off x="10174110" y="6054354"/>
            <a:ext cx="1627945" cy="48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CE6C2D-EF56-5BDE-9CF0-79C0C9DBF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52578" y="333679"/>
            <a:ext cx="1535468" cy="5758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7AB6F-3374-2C49-4F52-1FEA18155C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7296" y="2253117"/>
            <a:ext cx="2151288" cy="17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EA50A-16BA-4BEE-E8CD-B435521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6F54B-0612-97B3-9D7E-BC7DDAAB71BF}"/>
              </a:ext>
            </a:extLst>
          </p:cNvPr>
          <p:cNvSpPr txBox="1"/>
          <p:nvPr/>
        </p:nvSpPr>
        <p:spPr>
          <a:xfrm>
            <a:off x="945759" y="1602686"/>
            <a:ext cx="103642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to add to cart if they have this capability (CTA: Shop Now).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a coupon or offer (CTA: Save Now).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026CDAF-561B-602F-7847-B4418A56BE59}"/>
              </a:ext>
            </a:extLst>
          </p:cNvPr>
          <p:cNvSpPr txBox="1">
            <a:spLocks/>
          </p:cNvSpPr>
          <p:nvPr/>
        </p:nvSpPr>
        <p:spPr>
          <a:xfrm>
            <a:off x="945759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SHOP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52043-AC9B-A397-431D-5FAD829A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3162" y="3139808"/>
            <a:ext cx="3039093" cy="2532577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ED40123-8E57-21DD-1DE9-AB5AF6EA1952}"/>
              </a:ext>
            </a:extLst>
          </p:cNvPr>
          <p:cNvSpPr txBox="1">
            <a:spLocks/>
          </p:cNvSpPr>
          <p:nvPr/>
        </p:nvSpPr>
        <p:spPr>
          <a:xfrm>
            <a:off x="4595447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BF4FF-4857-7BB2-7146-CB67E137EA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7016" y="3139808"/>
            <a:ext cx="3039093" cy="253257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557BC38-68DF-73CB-375C-3A1B6C244046}"/>
              </a:ext>
            </a:extLst>
          </p:cNvPr>
          <p:cNvSpPr txBox="1">
            <a:spLocks/>
          </p:cNvSpPr>
          <p:nvPr/>
        </p:nvSpPr>
        <p:spPr>
          <a:xfrm>
            <a:off x="8184544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D92B18-3883-4AD4-5B30-A7D783A29A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70869" y="3139808"/>
            <a:ext cx="3039093" cy="253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84A93-4B90-F9DD-6F8F-EB4805A1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98B63C9-88B7-9A0E-7440-EDB3BA9F0F5F}"/>
              </a:ext>
            </a:extLst>
          </p:cNvPr>
          <p:cNvSpPr txBox="1">
            <a:spLocks/>
          </p:cNvSpPr>
          <p:nvPr/>
        </p:nvSpPr>
        <p:spPr>
          <a:xfrm>
            <a:off x="6171838" y="4031541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EFAA443-7316-2313-AD31-E44340084C13}"/>
              </a:ext>
            </a:extLst>
          </p:cNvPr>
          <p:cNvSpPr txBox="1">
            <a:spLocks/>
          </p:cNvSpPr>
          <p:nvPr/>
        </p:nvSpPr>
        <p:spPr>
          <a:xfrm>
            <a:off x="3524770" y="1549991"/>
            <a:ext cx="2209275" cy="862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1200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1200 x 1200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183AAD-3EFB-E93F-B617-F766E8C11FE0}"/>
              </a:ext>
            </a:extLst>
          </p:cNvPr>
          <p:cNvSpPr txBox="1">
            <a:spLocks/>
          </p:cNvSpPr>
          <p:nvPr/>
        </p:nvSpPr>
        <p:spPr>
          <a:xfrm>
            <a:off x="3608970" y="4380885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POST COPY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C23A1A-4CA7-4BFE-45FE-B9988286426B}"/>
              </a:ext>
            </a:extLst>
          </p:cNvPr>
          <p:cNvCxnSpPr>
            <a:cxnSpLocks/>
          </p:cNvCxnSpPr>
          <p:nvPr/>
        </p:nvCxnSpPr>
        <p:spPr>
          <a:xfrm>
            <a:off x="3660744" y="4643736"/>
            <a:ext cx="81333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11E457F-6A7D-73F9-BDF8-C4AD3C737221}"/>
              </a:ext>
            </a:extLst>
          </p:cNvPr>
          <p:cNvSpPr txBox="1">
            <a:spLocks/>
          </p:cNvSpPr>
          <p:nvPr/>
        </p:nvSpPr>
        <p:spPr>
          <a:xfrm>
            <a:off x="8868966" y="4038800"/>
            <a:ext cx="2077778" cy="27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 &amp; TWITTER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F093C-FA45-9FA4-8C93-54AB5A559AAB}"/>
              </a:ext>
            </a:extLst>
          </p:cNvPr>
          <p:cNvSpPr/>
          <p:nvPr/>
        </p:nvSpPr>
        <p:spPr>
          <a:xfrm>
            <a:off x="3533903" y="2373427"/>
            <a:ext cx="2355675" cy="521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163AD-4EA6-4F05-92C1-B2F67E0067A8}"/>
              </a:ext>
            </a:extLst>
          </p:cNvPr>
          <p:cNvSpPr/>
          <p:nvPr/>
        </p:nvSpPr>
        <p:spPr>
          <a:xfrm>
            <a:off x="3598913" y="4748038"/>
            <a:ext cx="8195153" cy="10464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000000"/>
              </a:buClr>
              <a:buSzPts val="500"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We could try to add more delicious pepperoni to our Fully Loaded™ pizza, but that would be irresponsible.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With this much zesty pepperoni and melty mozzarella, our Fully Loaded™ pizza will take your tastebuds on a joyride.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Two types of pepperoni, a crispy, airy crust, melty cheddar AND mozzarella??? Other pizzas could never.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766E3E-DBAC-5613-21E4-17086F3C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4" y="1570617"/>
            <a:ext cx="2844800" cy="443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17F55-7CE1-7AF0-847F-D704500781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678" y="2324688"/>
            <a:ext cx="2697553" cy="2697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133D59-690F-7C68-BB8F-1F418B2F7FD1}"/>
              </a:ext>
            </a:extLst>
          </p:cNvPr>
          <p:cNvSpPr txBox="1"/>
          <p:nvPr/>
        </p:nvSpPr>
        <p:spPr>
          <a:xfrm>
            <a:off x="436164" y="1901372"/>
            <a:ext cx="2815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With this much zesty pepperoni and melty mozzarella, our Fully Loaded™ pizza will take your tastebuds on a joyride.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07433-2A4C-545F-488D-B13F1E64E290}"/>
              </a:ext>
            </a:extLst>
          </p:cNvPr>
          <p:cNvSpPr txBox="1"/>
          <p:nvPr/>
        </p:nvSpPr>
        <p:spPr>
          <a:xfrm>
            <a:off x="436165" y="5065486"/>
            <a:ext cx="2039822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RED BARON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HAND TOSSED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Pizza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Your Description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66C8FF-EE14-36F4-3889-74313DF3E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4051" y="1179609"/>
            <a:ext cx="2808913" cy="2808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65B91-F422-AF36-B1ED-F8B549153C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5267" y="1454609"/>
            <a:ext cx="2533913" cy="25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6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1A"/>
      </a:accent1>
      <a:accent2>
        <a:srgbClr val="1C1C1E"/>
      </a:accent2>
      <a:accent3>
        <a:srgbClr val="F3EF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8618</TotalTime>
  <Words>714</Words>
  <Application>Microsoft Macintosh PowerPoint</Application>
  <PresentationFormat>Widescreen</PresentationFormat>
  <Paragraphs>81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Futura Condensed Medium</vt:lpstr>
      <vt:lpstr>Helvetica Neue</vt:lpstr>
      <vt:lpstr>Office Theme</vt:lpstr>
      <vt:lpstr>FULLY LOADED™ HAND TOSSED MARKETING KIT</vt:lpstr>
      <vt:lpstr>MARKETING KIT GUIDELINES</vt:lpstr>
      <vt:lpstr>FULLY LOADED HAND TOSSED – ASSETS</vt:lpstr>
      <vt:lpstr>CIRCULAR ADS</vt:lpstr>
      <vt:lpstr>DIGITAL BANNERS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Larson</dc:creator>
  <cp:lastModifiedBy>Tanya Larson</cp:lastModifiedBy>
  <cp:revision>36</cp:revision>
  <dcterms:created xsi:type="dcterms:W3CDTF">2022-07-19T20:14:02Z</dcterms:created>
  <dcterms:modified xsi:type="dcterms:W3CDTF">2023-07-13T19:40:13Z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df1be6-0672-4263-b49c-54dc922cf236_Enabled">
    <vt:lpwstr>true</vt:lpwstr>
  </property>
  <property fmtid="{D5CDD505-2E9C-101B-9397-08002B2CF9AE}" pid="3" name="MSIP_Label_73df1be6-0672-4263-b49c-54dc922cf236_SetDate">
    <vt:lpwstr>2022-07-19T20:14:02Z</vt:lpwstr>
  </property>
  <property fmtid="{D5CDD505-2E9C-101B-9397-08002B2CF9AE}" pid="4" name="MSIP_Label_73df1be6-0672-4263-b49c-54dc922cf236_Method">
    <vt:lpwstr>Standard</vt:lpwstr>
  </property>
  <property fmtid="{D5CDD505-2E9C-101B-9397-08002B2CF9AE}" pid="5" name="MSIP_Label_73df1be6-0672-4263-b49c-54dc922cf236_Name">
    <vt:lpwstr>Confidential SubLabel 09</vt:lpwstr>
  </property>
  <property fmtid="{D5CDD505-2E9C-101B-9397-08002B2CF9AE}" pid="6" name="MSIP_Label_73df1be6-0672-4263-b49c-54dc922cf236_SiteId">
    <vt:lpwstr>0884da07-6823-4c0a-a30d-fbd44ca07a22</vt:lpwstr>
  </property>
  <property fmtid="{D5CDD505-2E9C-101B-9397-08002B2CF9AE}" pid="7" name="MSIP_Label_73df1be6-0672-4263-b49c-54dc922cf236_ActionId">
    <vt:lpwstr>0990a2d8-71de-4277-9a3b-37021d317093</vt:lpwstr>
  </property>
  <property fmtid="{D5CDD505-2E9C-101B-9397-08002B2CF9AE}" pid="8" name="MSIP_Label_73df1be6-0672-4263-b49c-54dc922cf236_ContentBits">
    <vt:lpwstr>0</vt:lpwstr>
  </property>
</Properties>
</file>