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0" r:id="rId5"/>
    <p:sldId id="262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 Bundt" initials="CB" lastIdx="9" clrIdx="0">
    <p:extLst>
      <p:ext uri="{19B8F6BF-5375-455C-9EA6-DF929625EA0E}">
        <p15:presenceInfo xmlns:p15="http://schemas.microsoft.com/office/powerpoint/2012/main" userId="S::Christa.Bundt@schwans.com::64f044ed-5958-44b0-a39d-bdb922abe6b3" providerId="AD"/>
      </p:ext>
    </p:extLst>
  </p:cmAuthor>
  <p:cmAuthor id="2" name="Brian Thompson" initials="BT" lastIdx="12" clrIdx="1">
    <p:extLst>
      <p:ext uri="{19B8F6BF-5375-455C-9EA6-DF929625EA0E}">
        <p15:presenceInfo xmlns:p15="http://schemas.microsoft.com/office/powerpoint/2012/main" userId="S::Brian.Thompson@schwans.com::edfd82a7-3bdb-4f57-a1fb-7ba291d90c99" providerId="AD"/>
      </p:ext>
    </p:extLst>
  </p:cmAuthor>
  <p:cmAuthor id="3" name="Joel Richter" initials="JR" lastIdx="1" clrIdx="2">
    <p:extLst>
      <p:ext uri="{19B8F6BF-5375-455C-9EA6-DF929625EA0E}">
        <p15:presenceInfo xmlns:p15="http://schemas.microsoft.com/office/powerpoint/2012/main" userId="S::joelrichter@upshotmail.com::8320cd03-9fb4-4c15-a9cf-1fa66dd71e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4624"/>
  </p:normalViewPr>
  <p:slideViewPr>
    <p:cSldViewPr snapToGrid="0">
      <p:cViewPr>
        <p:scale>
          <a:sx n="123" d="100"/>
          <a:sy n="123" d="100"/>
        </p:scale>
        <p:origin x="2520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39DC-39AE-F747-8C63-299AFB55A5A1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0B47-9D14-364A-8E88-7C4EFBCD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B329D-4E0E-634C-A46B-6091794C994C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60612-F4E3-784A-B711-2F00A45E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11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food&#10;&#10;Description automatically generated">
            <a:extLst>
              <a:ext uri="{FF2B5EF4-FFF2-40B4-BE49-F238E27FC236}">
                <a16:creationId xmlns:a16="http://schemas.microsoft.com/office/drawing/2014/main" id="{F46701BD-95B5-02F9-75B7-592F9EFA8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23805" cy="68428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092" y="6471572"/>
            <a:ext cx="475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42818A4-EDD2-5D4F-AD8C-577F664D0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6068969-8C2D-2CA1-FCC9-37C68E69A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1963" y="1400739"/>
            <a:ext cx="4657148" cy="528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96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D5A15A-630E-18A1-DAAF-9FFAC37B8CD8}"/>
              </a:ext>
            </a:extLst>
          </p:cNvPr>
          <p:cNvSpPr/>
          <p:nvPr userDrawn="1"/>
        </p:nvSpPr>
        <p:spPr>
          <a:xfrm>
            <a:off x="0" y="0"/>
            <a:ext cx="9144000" cy="804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CE0A160-46AA-360C-B24B-757A1986A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9622" cy="804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23" y="57149"/>
            <a:ext cx="8544182" cy="7474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876" y="987732"/>
            <a:ext cx="8420630" cy="5502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86D001D-44B8-9D40-9577-54AA502E8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8092" y="6471572"/>
            <a:ext cx="475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2818A4-EDD2-5D4F-AD8C-577F664D0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4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0230" y="172014"/>
            <a:ext cx="70688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0230" y="1600200"/>
            <a:ext cx="7068881" cy="5057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18A4-EDD2-5D4F-AD8C-577F664D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1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a.Bundt@Schwans.com" TargetMode="External"/><Relationship Id="rId2" Type="http://schemas.openxmlformats.org/officeDocument/2006/relationships/hyperlink" Target="https://www.schwansmarketingkit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818A4-EDD2-5D4F-AD8C-577F664D018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1964FA-48C2-9062-2376-BB980429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Marketing Kit</a:t>
            </a: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E5546F4D-DC1B-7947-FB2B-60689381B105}"/>
              </a:ext>
            </a:extLst>
          </p:cNvPr>
          <p:cNvSpPr txBox="1">
            <a:spLocks/>
          </p:cNvSpPr>
          <p:nvPr/>
        </p:nvSpPr>
        <p:spPr>
          <a:xfrm>
            <a:off x="4271963" y="2024626"/>
            <a:ext cx="4657148" cy="528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3554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Kit Guidelines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4876" y="1156695"/>
            <a:ext cx="8544182" cy="5502562"/>
          </a:xfrm>
        </p:spPr>
        <p:txBody>
          <a:bodyPr>
            <a:normAutofit fontScale="47500" lnSpcReduction="20000"/>
          </a:bodyPr>
          <a:lstStyle/>
          <a:p>
            <a:pPr marL="285750" indent="-285750"/>
            <a:r>
              <a:rPr lang="en-US" dirty="0">
                <a:ea typeface="Baskerville" panose="02020502070401020303" pitchFamily="18" charset="0"/>
                <a:cs typeface="Times New Roman"/>
              </a:rPr>
              <a:t>Leverage the assets within this marketing kit to delight and inspire PAGODA</a:t>
            </a:r>
            <a:r>
              <a:rPr lang="en-US" baseline="30000" dirty="0"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ea typeface="Baskerville" panose="02020502070401020303" pitchFamily="18" charset="0"/>
                <a:cs typeface="Times New Roman"/>
              </a:rPr>
              <a:t> shoppers along the path to purchase.</a:t>
            </a:r>
            <a:endParaRPr lang="en-US" dirty="0">
              <a:cs typeface="Times New Roman"/>
            </a:endParaRPr>
          </a:p>
          <a:p>
            <a:pPr marL="285750" indent="-285750"/>
            <a:r>
              <a:rPr lang="en-US" dirty="0">
                <a:cs typeface="Times New Roman"/>
              </a:rPr>
              <a:t>Leverage retailer channels: placements in communications and tactics pre-shop (digital and circular).</a:t>
            </a:r>
          </a:p>
          <a:p>
            <a:pPr marL="285750" indent="-285750"/>
            <a:r>
              <a:rPr lang="en-US" dirty="0">
                <a:cs typeface="Times New Roman"/>
              </a:rPr>
              <a:t>Leverage marketing kit assets to have a consistent look and feel at all touch points during the campaign.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Baskerville" panose="02020502070401020303" pitchFamily="18" charset="0"/>
                <a:cs typeface="Times New Roman"/>
              </a:rPr>
              <a:t>CIRCULAR ASSETS</a:t>
            </a:r>
            <a:endParaRPr lang="en-US" b="1" dirty="0">
              <a:solidFill>
                <a:srgbClr val="FF0000"/>
              </a:solidFill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ea typeface="Baskerville" panose="02020502070401020303" pitchFamily="18" charset="0"/>
                <a:cs typeface="Times New Roman"/>
              </a:rPr>
              <a:t>Assets will include editable files along with PAGODA</a:t>
            </a:r>
            <a:r>
              <a:rPr lang="en-US" baseline="30000" dirty="0"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ea typeface="Baskerville" panose="02020502070401020303" pitchFamily="18" charset="0"/>
                <a:cs typeface="Times New Roman"/>
              </a:rPr>
              <a:t> pack-shot images.</a:t>
            </a:r>
            <a:endParaRPr lang="en-US" dirty="0"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ea typeface="Baskerville" panose="02020502070401020303" pitchFamily="18" charset="0"/>
                <a:cs typeface="Times New Roman"/>
              </a:rPr>
              <a:t>Retailers can leverage assets for placement in-ad and can update with correct product mix, description and pricing.</a:t>
            </a:r>
            <a:endParaRPr lang="en-US" dirty="0">
              <a:cs typeface="Times New Roman"/>
            </a:endParaRP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Baskerville" panose="02020502070401020303" pitchFamily="18" charset="0"/>
                <a:cs typeface="Times New Roman"/>
              </a:rPr>
              <a:t>DIGITAL BANNERS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ea typeface="Baskerville" panose="02020502070401020303" pitchFamily="18" charset="0"/>
                <a:cs typeface="Times New Roman"/>
              </a:rPr>
              <a:t>Assets will include editable files. Retailers can add their logo to the banner.</a:t>
            </a:r>
            <a:endParaRPr lang="en-US" dirty="0"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ea typeface="Baskerville" panose="02020502070401020303" pitchFamily="18" charset="0"/>
                <a:cs typeface="Times New Roman"/>
              </a:rPr>
              <a:t>Retailers can leverage assets for placement on retail websites or ad exchange and can update the CTA based on </a:t>
            </a:r>
            <a:br>
              <a:rPr lang="en-US" dirty="0">
                <a:ea typeface="Baskerville" panose="02020502070401020303" pitchFamily="18" charset="0"/>
                <a:cs typeface="Times New Roman" panose="02020603050405020304" pitchFamily="18" charset="0"/>
              </a:rPr>
            </a:br>
            <a:r>
              <a:rPr lang="en-US" dirty="0">
                <a:ea typeface="Baskerville" panose="02020502070401020303" pitchFamily="18" charset="0"/>
                <a:cs typeface="Times New Roman"/>
              </a:rPr>
              <a:t>click-through destination</a:t>
            </a:r>
            <a:r>
              <a:rPr lang="en-US" dirty="0">
                <a:cs typeface="Times New Roman"/>
              </a:rPr>
              <a:t>.  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ea typeface="Baskerville" panose="02020502070401020303" pitchFamily="18" charset="0"/>
                <a:cs typeface="Times New Roman"/>
              </a:rPr>
              <a:t>Banner ads should link to PAGODA</a:t>
            </a:r>
            <a:r>
              <a:rPr lang="en-US" baseline="30000" dirty="0"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ea typeface="Baskerville" panose="02020502070401020303" pitchFamily="18" charset="0"/>
                <a:cs typeface="Times New Roman"/>
              </a:rPr>
              <a:t> product information on the retailer’s site or digital coupons (if available).</a:t>
            </a:r>
            <a:endParaRPr lang="en-US" dirty="0">
              <a:cs typeface="Times New Roman"/>
            </a:endParaRP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Baskerville" panose="02020502070401020303" pitchFamily="18" charset="0"/>
                <a:cs typeface="Times New Roman"/>
              </a:rPr>
              <a:t>SOCIAL MEDIA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ea typeface="Baskerville" panose="02020502070401020303" pitchFamily="18" charset="0"/>
                <a:cs typeface="Times New Roman"/>
              </a:rPr>
              <a:t>Assets will include digital-ready images that can be used on retailer’s Facebook, X and Instagram channels.</a:t>
            </a:r>
            <a:endParaRPr lang="en-US" dirty="0"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ea typeface="Baskerville" panose="02020502070401020303" pitchFamily="18" charset="0"/>
                <a:cs typeface="Times New Roman"/>
              </a:rPr>
              <a:t>Social post copy will be provided. Retailers can adjust copy to align with their social voice/tone and can highlight special offers or deals available on the retailer’s site.</a:t>
            </a:r>
            <a:endParaRPr lang="en-US" dirty="0"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ea typeface="Baskerville" panose="02020502070401020303" pitchFamily="18" charset="0"/>
                <a:cs typeface="Times New Roman"/>
              </a:rPr>
              <a:t>Social posts should link to PAGODA</a:t>
            </a:r>
            <a:r>
              <a:rPr lang="en-US" baseline="30000" dirty="0">
                <a:ea typeface="Baskerville" panose="02020502070401020303" pitchFamily="18" charset="0"/>
                <a:cs typeface="Times New Roman"/>
              </a:rPr>
              <a:t>® </a:t>
            </a:r>
            <a:r>
              <a:rPr lang="en-US" dirty="0">
                <a:ea typeface="Baskerville" panose="02020502070401020303" pitchFamily="18" charset="0"/>
                <a:cs typeface="Times New Roman"/>
              </a:rPr>
              <a:t>product information on retailer’s site or digital incentives (if available).</a:t>
            </a:r>
          </a:p>
          <a:p>
            <a:pPr marL="0" indent="0">
              <a:buNone/>
            </a:pPr>
            <a:endParaRPr lang="en-US" dirty="0"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en-US" dirty="0"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</p:spPr>
        <p:txBody>
          <a:bodyPr/>
          <a:lstStyle/>
          <a:p>
            <a:fld id="{E42818A4-EDD2-5D4F-AD8C-577F664D018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1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Kit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</p:spPr>
        <p:txBody>
          <a:bodyPr/>
          <a:lstStyle/>
          <a:p>
            <a:fld id="{E42818A4-EDD2-5D4F-AD8C-577F664D0182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A4F7A4-14F2-5A4B-B9A3-81821464245E}"/>
              </a:ext>
            </a:extLst>
          </p:cNvPr>
          <p:cNvSpPr txBox="1">
            <a:spLocks/>
          </p:cNvSpPr>
          <p:nvPr/>
        </p:nvSpPr>
        <p:spPr>
          <a:xfrm>
            <a:off x="313301" y="1234312"/>
            <a:ext cx="5676900" cy="381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pc="300" dirty="0">
                <a:solidFill>
                  <a:srgbClr val="000000"/>
                </a:solidFill>
                <a:latin typeface="Century Gothic"/>
              </a:rPr>
              <a:t>DOWNLOADABLE ASSETS</a:t>
            </a:r>
            <a:endParaRPr lang="en-US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A3A7A5-079D-F240-94E9-7B09A2821D69}"/>
              </a:ext>
            </a:extLst>
          </p:cNvPr>
          <p:cNvCxnSpPr>
            <a:cxnSpLocks/>
          </p:cNvCxnSpPr>
          <p:nvPr/>
        </p:nvCxnSpPr>
        <p:spPr>
          <a:xfrm>
            <a:off x="357107" y="1717303"/>
            <a:ext cx="56769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7EA65E-2030-D941-9CDF-6BAE04177645}"/>
              </a:ext>
            </a:extLst>
          </p:cNvPr>
          <p:cNvSpPr txBox="1"/>
          <p:nvPr/>
        </p:nvSpPr>
        <p:spPr>
          <a:xfrm>
            <a:off x="267299" y="1865683"/>
            <a:ext cx="53674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DOWNLOAD ASSETS: 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hlinkClick r:id="rId2"/>
              </a:rPr>
              <a:t>CLICK HERE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13B2A-424C-6443-B879-D1CF47C9072E}"/>
              </a:ext>
            </a:extLst>
          </p:cNvPr>
          <p:cNvSpPr/>
          <p:nvPr/>
        </p:nvSpPr>
        <p:spPr>
          <a:xfrm>
            <a:off x="3398860" y="2336845"/>
            <a:ext cx="5487245" cy="357790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solidFill>
                  <a:srgbClr val="39160F"/>
                </a:solidFill>
                <a:latin typeface="+mj-lt"/>
                <a:ea typeface="Baskerville" panose="02020502070401020303" pitchFamily="18" charset="0"/>
                <a:cs typeface="Times New Roman"/>
              </a:rPr>
              <a:t>HAVE QUESTIONS OR NEED ADDITIONAL SUPPORT?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+mj-lt"/>
                <a:ea typeface="Baskerville" panose="02020502070401020303" pitchFamily="18" charset="0"/>
                <a:cs typeface="Times New Roman"/>
              </a:rPr>
              <a:t>CONTACT: Britany </a:t>
            </a:r>
            <a:r>
              <a:rPr lang="en-US" sz="1500" dirty="0" err="1">
                <a:latin typeface="+mj-lt"/>
                <a:ea typeface="Baskerville" panose="02020502070401020303" pitchFamily="18" charset="0"/>
                <a:cs typeface="Times New Roman"/>
              </a:rPr>
              <a:t>Ketcho</a:t>
            </a:r>
            <a:endParaRPr lang="en-US" sz="1500" dirty="0">
              <a:latin typeface="+mj-lt"/>
              <a:ea typeface="Baskerville" panose="02020502070401020303" pitchFamily="18" charset="0"/>
              <a:cs typeface="Times New Roman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+mj-lt"/>
                <a:cs typeface="Times New Roman"/>
                <a:hlinkClick r:id="rId3"/>
              </a:rPr>
              <a:t>Britanyketcho@Schwans.com</a:t>
            </a:r>
            <a:endParaRPr lang="en-US" sz="1500" dirty="0">
              <a:latin typeface="+mj-lt"/>
              <a:cs typeface="Times New Roman"/>
            </a:endParaRPr>
          </a:p>
          <a:p>
            <a:r>
              <a:rPr lang="en-US" sz="1200" b="1" dirty="0">
                <a:solidFill>
                  <a:srgbClr val="39160F"/>
                </a:solidFill>
                <a:ea typeface="Baskerville" panose="02020502070401020303" pitchFamily="18" charset="0"/>
                <a:cs typeface="Times New Roman"/>
              </a:rPr>
              <a:t>DELIVERABLES</a:t>
            </a:r>
            <a:br>
              <a:rPr lang="en-US" sz="1200" b="1" dirty="0">
                <a:ea typeface="Baskerville" panose="02020502070401020303" pitchFamily="18" charset="0"/>
                <a:cs typeface="Times New Roman" panose="02020603050405020304" pitchFamily="18" charset="0"/>
              </a:rPr>
            </a:br>
            <a:endParaRPr lang="en-US" sz="1200" b="1" dirty="0">
              <a:solidFill>
                <a:schemeClr val="accent4">
                  <a:lumMod val="75000"/>
                </a:schemeClr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ea typeface="Baskerville" panose="02020502070401020303" pitchFamily="18" charset="0"/>
                <a:cs typeface="Times New Roman"/>
              </a:rPr>
              <a:t>Circular Ad Layouts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ea typeface="Baskerville" panose="02020502070401020303" pitchFamily="18" charset="0"/>
                <a:cs typeface="Times New Roman"/>
              </a:rPr>
              <a:t>3" W x 3" H and 10" W x 3" 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500" b="1" dirty="0"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ea typeface="Baskerville" panose="02020502070401020303" pitchFamily="18" charset="0"/>
                <a:cs typeface="Times New Roman"/>
              </a:rPr>
              <a:t>Digital</a:t>
            </a:r>
            <a:endParaRPr lang="en-US" sz="1500" dirty="0"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ea typeface="Baskerville" panose="02020502070401020303" pitchFamily="18" charset="0"/>
                <a:cs typeface="Times New Roman"/>
              </a:rPr>
              <a:t>Standard banners: 300 x 250, 728 x 90, 160 x 600 and 320 x 50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500" b="1" dirty="0"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ea typeface="Baskerville" panose="02020502070401020303" pitchFamily="18" charset="0"/>
                <a:cs typeface="Times New Roman"/>
              </a:rPr>
              <a:t>Social Media</a:t>
            </a:r>
            <a:endParaRPr lang="en-US" sz="1500" dirty="0"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ea typeface="Baskerville" panose="02020502070401020303" pitchFamily="18" charset="0"/>
                <a:cs typeface="Times New Roman"/>
              </a:rPr>
              <a:t>Facebook newsfeed ad: 1200 x 630 pixels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ea typeface="Baskerville" panose="02020502070401020303" pitchFamily="18" charset="0"/>
                <a:cs typeface="Times New Roman"/>
              </a:rPr>
              <a:t>Instagram: 1080 x 1080 pixels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ea typeface="Baskerville" panose="02020502070401020303" pitchFamily="18" charset="0"/>
                <a:cs typeface="Times New Roman"/>
              </a:rPr>
              <a:t>X: 1200 x 675 pixels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ea typeface="Baskerville" panose="02020502070401020303" pitchFamily="18" charset="0"/>
                <a:cs typeface="Times New Roman"/>
              </a:rPr>
              <a:t>+   post copy options</a:t>
            </a:r>
            <a:br>
              <a:rPr lang="en-US" sz="1500" dirty="0">
                <a:ea typeface="Baskerville" panose="02020502070401020303" pitchFamily="18" charset="0"/>
                <a:cs typeface="Times New Roman" panose="02020603050405020304" pitchFamily="18" charset="0"/>
              </a:rPr>
            </a:br>
            <a:endParaRPr lang="en-US" sz="1500" dirty="0"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egg rolls with red and white text&#10;&#10;Description automatically generated">
            <a:extLst>
              <a:ext uri="{FF2B5EF4-FFF2-40B4-BE49-F238E27FC236}">
                <a16:creationId xmlns:a16="http://schemas.microsoft.com/office/drawing/2014/main" id="{E205F0BA-98F8-5ADA-46D6-8F6960A32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01" y="2870247"/>
            <a:ext cx="2951480" cy="29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8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</p:spPr>
        <p:txBody>
          <a:bodyPr/>
          <a:lstStyle/>
          <a:p>
            <a:fld id="{E42818A4-EDD2-5D4F-AD8C-577F664D0182}" type="slidenum">
              <a:rPr lang="en-US" smtClean="0"/>
              <a:t>4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1B6965-6F7A-A940-A4DA-BA67DD625498}"/>
              </a:ext>
            </a:extLst>
          </p:cNvPr>
          <p:cNvSpPr txBox="1">
            <a:spLocks/>
          </p:cNvSpPr>
          <p:nvPr/>
        </p:nvSpPr>
        <p:spPr>
          <a:xfrm>
            <a:off x="381459" y="2209690"/>
            <a:ext cx="1415038" cy="923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Baskerville" panose="02020502070401020303" pitchFamily="18" charset="0"/>
                <a:cs typeface="+mn-cs"/>
              </a:rPr>
              <a:t>3" W x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3" H</a:t>
            </a:r>
            <a:endParaRPr kumimoji="0" lang="en-US" sz="15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Baskerville" panose="02020502070401020303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Baskerville" panose="02020502070401020303" pitchFamily="18" charset="0"/>
                <a:cs typeface="+mn-cs"/>
              </a:rPr>
              <a:t>10" W x 3" H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09C7320-E82D-7F4C-9248-64DAF660CB22}"/>
              </a:ext>
            </a:extLst>
          </p:cNvPr>
          <p:cNvSpPr txBox="1">
            <a:spLocks/>
          </p:cNvSpPr>
          <p:nvPr/>
        </p:nvSpPr>
        <p:spPr>
          <a:xfrm>
            <a:off x="7764385" y="3724490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1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kumimoji="0" lang="en-US" sz="600" u="none" strike="noStrike" kern="1200" cap="none" spc="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" W X 10" H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3BCDADF-8BD7-2A40-8C91-40CF3862AE16}"/>
              </a:ext>
            </a:extLst>
          </p:cNvPr>
          <p:cNvSpPr txBox="1">
            <a:spLocks/>
          </p:cNvSpPr>
          <p:nvPr/>
        </p:nvSpPr>
        <p:spPr>
          <a:xfrm>
            <a:off x="7835912" y="6493839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pc="100">
                <a:solidFill>
                  <a:srgbClr val="000000"/>
                </a:solidFill>
                <a:latin typeface="Century Gothic" panose="020B0502020202020204" pitchFamily="34" charset="0"/>
              </a:rPr>
              <a:t>10" W X 3" 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201E2E-878B-7A4B-B50A-4F1199E78C24}"/>
              </a:ext>
            </a:extLst>
          </p:cNvPr>
          <p:cNvSpPr txBox="1">
            <a:spLocks/>
          </p:cNvSpPr>
          <p:nvPr/>
        </p:nvSpPr>
        <p:spPr>
          <a:xfrm>
            <a:off x="381459" y="1181100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CIRCULAR AD LAYOUTS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D943E9-5A48-AA4D-A1DD-15404606C4E2}"/>
              </a:ext>
            </a:extLst>
          </p:cNvPr>
          <p:cNvCxnSpPr>
            <a:cxnSpLocks/>
          </p:cNvCxnSpPr>
          <p:nvPr/>
        </p:nvCxnSpPr>
        <p:spPr>
          <a:xfrm>
            <a:off x="414114" y="2007011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egg roll with a chicken on it&#10;&#10;Description automatically generated with medium confidence">
            <a:extLst>
              <a:ext uri="{FF2B5EF4-FFF2-40B4-BE49-F238E27FC236}">
                <a16:creationId xmlns:a16="http://schemas.microsoft.com/office/drawing/2014/main" id="{8812B129-D904-AA75-838D-8468D20F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26" y="4020571"/>
            <a:ext cx="8240243" cy="2472073"/>
          </a:xfrm>
          <a:prstGeom prst="rect">
            <a:avLst/>
          </a:prstGeom>
        </p:spPr>
      </p:pic>
      <p:pic>
        <p:nvPicPr>
          <p:cNvPr id="20" name="Picture 19" descr="A close-up of food&#10;&#10;Description automatically generated">
            <a:extLst>
              <a:ext uri="{FF2B5EF4-FFF2-40B4-BE49-F238E27FC236}">
                <a16:creationId xmlns:a16="http://schemas.microsoft.com/office/drawing/2014/main" id="{30D44E66-23F9-1161-751D-F50EEBAEA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908" y="1158868"/>
            <a:ext cx="2534961" cy="25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3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Banners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</p:spPr>
        <p:txBody>
          <a:bodyPr/>
          <a:lstStyle/>
          <a:p>
            <a:fld id="{E42818A4-EDD2-5D4F-AD8C-577F664D0182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5F2394D-EC66-FF41-8AE5-69335274BA16}"/>
              </a:ext>
            </a:extLst>
          </p:cNvPr>
          <p:cNvSpPr txBox="1">
            <a:spLocks/>
          </p:cNvSpPr>
          <p:nvPr/>
        </p:nvSpPr>
        <p:spPr>
          <a:xfrm>
            <a:off x="381459" y="1181100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DIGITAL AD LAYOUTS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414A3-E89C-4242-9331-680328977867}"/>
              </a:ext>
            </a:extLst>
          </p:cNvPr>
          <p:cNvCxnSpPr>
            <a:cxnSpLocks/>
          </p:cNvCxnSpPr>
          <p:nvPr/>
        </p:nvCxnSpPr>
        <p:spPr>
          <a:xfrm>
            <a:off x="414114" y="1995860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CF2AE0A-B3DD-6A47-9671-566616F0A24E}"/>
              </a:ext>
            </a:extLst>
          </p:cNvPr>
          <p:cNvSpPr>
            <a:spLocks noGrp="1"/>
          </p:cNvSpPr>
          <p:nvPr/>
        </p:nvSpPr>
        <p:spPr>
          <a:xfrm>
            <a:off x="51765" y="2201994"/>
            <a:ext cx="1635856" cy="219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300 x 250</a:t>
            </a:r>
          </a:p>
          <a:p>
            <a:r>
              <a:rPr lang="en-US" dirty="0">
                <a:latin typeface="+mn-lt"/>
              </a:rPr>
              <a:t>728 x 90</a:t>
            </a:r>
          </a:p>
          <a:p>
            <a:r>
              <a:rPr lang="en-US" dirty="0">
                <a:latin typeface="+mn-lt"/>
              </a:rPr>
              <a:t>160 x 600</a:t>
            </a:r>
          </a:p>
          <a:p>
            <a:r>
              <a:rPr lang="en-US" dirty="0">
                <a:latin typeface="+mn-lt"/>
              </a:rPr>
              <a:t>320 x 50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C5DCD9E-0D63-BF46-8AEA-2913C8EC17E3}"/>
              </a:ext>
            </a:extLst>
          </p:cNvPr>
          <p:cNvSpPr txBox="1">
            <a:spLocks/>
          </p:cNvSpPr>
          <p:nvPr/>
        </p:nvSpPr>
        <p:spPr>
          <a:xfrm>
            <a:off x="6213876" y="4103538"/>
            <a:ext cx="913539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300 x 250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B0ECBA9-A92D-F046-9A1C-F7D7854B694B}"/>
              </a:ext>
            </a:extLst>
          </p:cNvPr>
          <p:cNvSpPr txBox="1">
            <a:spLocks/>
          </p:cNvSpPr>
          <p:nvPr/>
        </p:nvSpPr>
        <p:spPr>
          <a:xfrm>
            <a:off x="5829664" y="6260873"/>
            <a:ext cx="1220102" cy="31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728 x 90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SHOWN AT 75%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A66B3F1-F7F3-8D4C-9555-BBC003C0CC1C}"/>
              </a:ext>
            </a:extLst>
          </p:cNvPr>
          <p:cNvSpPr txBox="1">
            <a:spLocks/>
          </p:cNvSpPr>
          <p:nvPr/>
        </p:nvSpPr>
        <p:spPr>
          <a:xfrm>
            <a:off x="6282884" y="5053183"/>
            <a:ext cx="794209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320 x 50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3558D87-58A8-664E-9CAF-F976E251043D}"/>
              </a:ext>
            </a:extLst>
          </p:cNvPr>
          <p:cNvSpPr txBox="1">
            <a:spLocks/>
          </p:cNvSpPr>
          <p:nvPr/>
        </p:nvSpPr>
        <p:spPr>
          <a:xfrm>
            <a:off x="7424627" y="6285641"/>
            <a:ext cx="1381398" cy="41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160 x 600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SHOWN AT 75%</a:t>
            </a:r>
          </a:p>
        </p:txBody>
      </p:sp>
      <p:pic>
        <p:nvPicPr>
          <p:cNvPr id="5" name="Picture 4" descr="A egg roll with a red background&#10;&#10;Description automatically generated with medium confidence">
            <a:extLst>
              <a:ext uri="{FF2B5EF4-FFF2-40B4-BE49-F238E27FC236}">
                <a16:creationId xmlns:a16="http://schemas.microsoft.com/office/drawing/2014/main" id="{B117D3ED-A4EA-B311-E07B-594CBB34D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417" y="949115"/>
            <a:ext cx="1416469" cy="5311758"/>
          </a:xfrm>
          <a:prstGeom prst="rect">
            <a:avLst/>
          </a:prstGeom>
        </p:spPr>
      </p:pic>
      <p:pic>
        <p:nvPicPr>
          <p:cNvPr id="9" name="Picture 8" descr="A advertisement for a restaurant&#10;&#10;Description automatically generated">
            <a:extLst>
              <a:ext uri="{FF2B5EF4-FFF2-40B4-BE49-F238E27FC236}">
                <a16:creationId xmlns:a16="http://schemas.microsoft.com/office/drawing/2014/main" id="{80D30007-3A07-EDF7-C0D1-933BF6A0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078" y="1392731"/>
            <a:ext cx="3221337" cy="2684448"/>
          </a:xfrm>
          <a:prstGeom prst="rect">
            <a:avLst/>
          </a:prstGeom>
        </p:spPr>
      </p:pic>
      <p:pic>
        <p:nvPicPr>
          <p:cNvPr id="14" name="Picture 13" descr="A close up of a burrito&#10;&#10;Description automatically generated">
            <a:extLst>
              <a:ext uri="{FF2B5EF4-FFF2-40B4-BE49-F238E27FC236}">
                <a16:creationId xmlns:a16="http://schemas.microsoft.com/office/drawing/2014/main" id="{D69DF965-06B4-2C93-E777-F63571244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766" y="4416766"/>
            <a:ext cx="4141649" cy="6471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075043-2C18-96C5-6C38-C7AC23EBE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41" y="5340659"/>
            <a:ext cx="7017074" cy="8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1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</p:spPr>
        <p:txBody>
          <a:bodyPr/>
          <a:lstStyle/>
          <a:p>
            <a:fld id="{E42818A4-EDD2-5D4F-AD8C-577F664D0182}" type="slidenum">
              <a:rPr lang="en-US" smtClean="0"/>
              <a:t>6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0FA8AAE-9ABA-9A4E-9E58-DB2C185A5537}"/>
              </a:ext>
            </a:extLst>
          </p:cNvPr>
          <p:cNvSpPr txBox="1">
            <a:spLocks/>
          </p:cNvSpPr>
          <p:nvPr/>
        </p:nvSpPr>
        <p:spPr>
          <a:xfrm>
            <a:off x="178011" y="706670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SOCIAL LAYOUTS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621C9AE-A58A-F44D-8ECC-76FEC12068ED}"/>
              </a:ext>
            </a:extLst>
          </p:cNvPr>
          <p:cNvSpPr txBox="1">
            <a:spLocks/>
          </p:cNvSpPr>
          <p:nvPr/>
        </p:nvSpPr>
        <p:spPr>
          <a:xfrm>
            <a:off x="8323263" y="4139813"/>
            <a:ext cx="571865" cy="16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X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11258D7-BA67-2043-8AB7-783886D042A5}"/>
              </a:ext>
            </a:extLst>
          </p:cNvPr>
          <p:cNvSpPr txBox="1">
            <a:spLocks/>
          </p:cNvSpPr>
          <p:nvPr/>
        </p:nvSpPr>
        <p:spPr>
          <a:xfrm>
            <a:off x="3790802" y="3429503"/>
            <a:ext cx="1399506" cy="21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INSTAGRAM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FF79990-18EB-594C-A6DB-45AE1956BE4E}"/>
              </a:ext>
            </a:extLst>
          </p:cNvPr>
          <p:cNvSpPr txBox="1">
            <a:spLocks/>
          </p:cNvSpPr>
          <p:nvPr/>
        </p:nvSpPr>
        <p:spPr>
          <a:xfrm>
            <a:off x="143218" y="1488718"/>
            <a:ext cx="3097417" cy="6208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</a:rPr>
              <a:t>Facebook newsfeed ad</a:t>
            </a:r>
            <a:r>
              <a:rPr lang="en-US" sz="1200" dirty="0">
                <a:solidFill>
                  <a:srgbClr val="000000"/>
                </a:solidFill>
                <a:latin typeface="+mn-lt"/>
                <a:cs typeface="Times New Roman"/>
              </a:rPr>
              <a:t>: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+mn-lt"/>
                <a:cs typeface="Times New Roman"/>
              </a:rPr>
              <a:t>1200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</a:rPr>
              <a:t> x 630</a:t>
            </a:r>
            <a:br>
              <a:rPr lang="en-US" sz="1200" dirty="0">
                <a:latin typeface="+mn-lt"/>
                <a:cs typeface="Times New Roman"/>
              </a:rPr>
            </a:b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</a:rPr>
              <a:t>Instagram</a:t>
            </a:r>
            <a:r>
              <a:rPr lang="en-US" sz="1200" dirty="0">
                <a:solidFill>
                  <a:srgbClr val="000000"/>
                </a:solidFill>
                <a:latin typeface="+mn-lt"/>
                <a:cs typeface="Times New Roman"/>
              </a:rPr>
              <a:t>: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+mn-lt"/>
                <a:cs typeface="Times New Roman"/>
              </a:rPr>
              <a:t>1080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</a:rPr>
              <a:t> x </a:t>
            </a:r>
            <a:r>
              <a:rPr lang="en-US" sz="1200" dirty="0">
                <a:solidFill>
                  <a:srgbClr val="000000"/>
                </a:solidFill>
                <a:latin typeface="+mn-lt"/>
                <a:cs typeface="Times New Roman"/>
              </a:rPr>
              <a:t>1080</a:t>
            </a:r>
            <a:br>
              <a:rPr lang="en-US" sz="1200" dirty="0">
                <a:latin typeface="+mn-lt"/>
                <a:cs typeface="Times New Roman"/>
              </a:rPr>
            </a:br>
            <a:r>
              <a:rPr lang="en-US" sz="1200" dirty="0">
                <a:solidFill>
                  <a:srgbClr val="000000"/>
                </a:solidFill>
                <a:latin typeface="+mn-lt"/>
                <a:cs typeface="Times New Roman"/>
              </a:rPr>
              <a:t>X: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</a:rPr>
              <a:t> 1200 x 675</a:t>
            </a:r>
            <a:endParaRPr lang="en-US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FCAB2AA-3014-7D41-BAA9-84379558A4E7}"/>
              </a:ext>
            </a:extLst>
          </p:cNvPr>
          <p:cNvSpPr txBox="1">
            <a:spLocks/>
          </p:cNvSpPr>
          <p:nvPr/>
        </p:nvSpPr>
        <p:spPr>
          <a:xfrm>
            <a:off x="3547533" y="4724662"/>
            <a:ext cx="5291667" cy="2011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PAGODA® has the easy answer to your snack cravings with delicious Asian-inspired snacks packed with bold flavors and fresh ingredients. </a:t>
            </a: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Satisfy your snack cravings with delicious Asian-inspired snacks from PAGODA®, packed with bold flavors and fresh ingredients.</a:t>
            </a: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PAGODA® is packed with bold flavors and fresh ingredients, wrapped up and ready for you anytime your craving hits.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400" dirty="0"/>
          </a:p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endParaRPr lang="en-US" sz="1400" spc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0176351-557A-114D-AB2C-A96BC6E4C6EA}"/>
              </a:ext>
            </a:extLst>
          </p:cNvPr>
          <p:cNvSpPr txBox="1">
            <a:spLocks/>
          </p:cNvSpPr>
          <p:nvPr/>
        </p:nvSpPr>
        <p:spPr>
          <a:xfrm>
            <a:off x="3641944" y="4258798"/>
            <a:ext cx="3457152" cy="300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SOCIAL POST COPY OPTIONS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B328EB-E05C-5743-860D-E2AE5C93899A}"/>
              </a:ext>
            </a:extLst>
          </p:cNvPr>
          <p:cNvCxnSpPr>
            <a:cxnSpLocks/>
          </p:cNvCxnSpPr>
          <p:nvPr/>
        </p:nvCxnSpPr>
        <p:spPr>
          <a:xfrm>
            <a:off x="3723896" y="4559126"/>
            <a:ext cx="319455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178EC95-68D6-A649-A45E-6E62EB437C6A}"/>
              </a:ext>
            </a:extLst>
          </p:cNvPr>
          <p:cNvSpPr txBox="1">
            <a:spLocks/>
          </p:cNvSpPr>
          <p:nvPr/>
        </p:nvSpPr>
        <p:spPr>
          <a:xfrm>
            <a:off x="8134407" y="2436002"/>
            <a:ext cx="997604" cy="20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757A6BBB-FA4B-8E45-BDB6-8DE5BAA3ADB8}"/>
              </a:ext>
            </a:extLst>
          </p:cNvPr>
          <p:cNvSpPr txBox="1">
            <a:spLocks/>
          </p:cNvSpPr>
          <p:nvPr/>
        </p:nvSpPr>
        <p:spPr>
          <a:xfrm>
            <a:off x="200317" y="5881007"/>
            <a:ext cx="997604" cy="20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605ED2-E7F8-6EF3-ACD6-772C3CBF8EB6}"/>
              </a:ext>
            </a:extLst>
          </p:cNvPr>
          <p:cNvGrpSpPr/>
          <p:nvPr/>
        </p:nvGrpSpPr>
        <p:grpSpPr>
          <a:xfrm>
            <a:off x="145113" y="2221122"/>
            <a:ext cx="3321039" cy="3678689"/>
            <a:chOff x="145113" y="2221122"/>
            <a:chExt cx="3321039" cy="3678689"/>
          </a:xfrm>
        </p:grpSpPr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1BEA392-04AC-A343-9A29-55BF0B7F0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13" y="2221122"/>
              <a:ext cx="3321039" cy="3678689"/>
            </a:xfrm>
            <a:prstGeom prst="rect">
              <a:avLst/>
            </a:prstGeom>
          </p:spPr>
        </p:pic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A1F0A3C1-1F71-9843-AD66-534F3C1AAC53}"/>
                </a:ext>
              </a:extLst>
            </p:cNvPr>
            <p:cNvSpPr txBox="1">
              <a:spLocks/>
            </p:cNvSpPr>
            <p:nvPr/>
          </p:nvSpPr>
          <p:spPr>
            <a:xfrm>
              <a:off x="402173" y="4990892"/>
              <a:ext cx="2721122" cy="19175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5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2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0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000" b="0" i="0" kern="1200" spc="3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650" dirty="0">
                  <a:solidFill>
                    <a:srgbClr val="000000"/>
                  </a:solidFill>
                  <a:latin typeface="+mn-lt"/>
                  <a:cs typeface="Times New Roman"/>
                </a:rPr>
                <a:t>Now in the freezer aisle </a:t>
              </a:r>
              <a:endParaRPr lang="en-US" sz="65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212E09-76C9-5C40-B654-AA0A37B1D61E}"/>
                </a:ext>
              </a:extLst>
            </p:cNvPr>
            <p:cNvSpPr/>
            <p:nvPr/>
          </p:nvSpPr>
          <p:spPr>
            <a:xfrm>
              <a:off x="277230" y="2719552"/>
              <a:ext cx="3061855" cy="418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2CD012C-BE29-D344-B391-4E569517F24B}"/>
                </a:ext>
              </a:extLst>
            </p:cNvPr>
            <p:cNvSpPr txBox="1">
              <a:spLocks/>
            </p:cNvSpPr>
            <p:nvPr/>
          </p:nvSpPr>
          <p:spPr>
            <a:xfrm>
              <a:off x="256221" y="2649395"/>
              <a:ext cx="3047608" cy="47881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0" indent="0" algn="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5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2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0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000" b="0" i="0" kern="1200" spc="3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latin typeface="+mn-lt"/>
                  <a:cs typeface="Times New Roman"/>
                </a:rPr>
                <a:t>PAGODA® has the easy answer to your snack cravings with delicious Asian-inspired snacks packed with bold flavors and fresh ingredients.</a:t>
              </a:r>
              <a:endParaRPr 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</a:endParaRP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1D8A75-AC3A-4AA2-D14F-8D94950F6249}"/>
              </a:ext>
            </a:extLst>
          </p:cNvPr>
          <p:cNvCxnSpPr>
            <a:cxnSpLocks/>
          </p:cNvCxnSpPr>
          <p:nvPr/>
        </p:nvCxnSpPr>
        <p:spPr>
          <a:xfrm>
            <a:off x="256221" y="1463231"/>
            <a:ext cx="179560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A close up of food&#10;&#10;Description automatically generated">
            <a:extLst>
              <a:ext uri="{FF2B5EF4-FFF2-40B4-BE49-F238E27FC236}">
                <a16:creationId xmlns:a16="http://schemas.microsoft.com/office/drawing/2014/main" id="{2008F9F4-7E2A-C82C-9870-E5773C7F1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328" y="1054452"/>
            <a:ext cx="2590800" cy="1360170"/>
          </a:xfrm>
          <a:prstGeom prst="rect">
            <a:avLst/>
          </a:prstGeom>
        </p:spPr>
      </p:pic>
      <p:pic>
        <p:nvPicPr>
          <p:cNvPr id="33" name="Picture 32" descr="A egg roll with a red and black background&#10;&#10;Description automatically generated">
            <a:extLst>
              <a:ext uri="{FF2B5EF4-FFF2-40B4-BE49-F238E27FC236}">
                <a16:creationId xmlns:a16="http://schemas.microsoft.com/office/drawing/2014/main" id="{51D42798-2509-B75A-CF48-BF1837A0F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328" y="2678780"/>
            <a:ext cx="2590800" cy="1457325"/>
          </a:xfrm>
          <a:prstGeom prst="rect">
            <a:avLst/>
          </a:prstGeom>
        </p:spPr>
      </p:pic>
      <p:pic>
        <p:nvPicPr>
          <p:cNvPr id="40" name="Picture 39" descr="A close up of food&#10;&#10;Description automatically generated">
            <a:extLst>
              <a:ext uri="{FF2B5EF4-FFF2-40B4-BE49-F238E27FC236}">
                <a16:creationId xmlns:a16="http://schemas.microsoft.com/office/drawing/2014/main" id="{A588D938-A3BB-31A1-5629-9520A25E2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17" y="3156291"/>
            <a:ext cx="2959611" cy="1553796"/>
          </a:xfrm>
          <a:prstGeom prst="rect">
            <a:avLst/>
          </a:prstGeom>
        </p:spPr>
      </p:pic>
      <p:pic>
        <p:nvPicPr>
          <p:cNvPr id="42" name="Picture 41" descr="A egg rolls with red and white text&#10;&#10;Description automatically generated">
            <a:extLst>
              <a:ext uri="{FF2B5EF4-FFF2-40B4-BE49-F238E27FC236}">
                <a16:creationId xmlns:a16="http://schemas.microsoft.com/office/drawing/2014/main" id="{87969F6D-E487-35C2-67B2-6DE8219EF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873" y="1057549"/>
            <a:ext cx="2370937" cy="23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9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Copy and CTA Options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</p:spPr>
        <p:txBody>
          <a:bodyPr/>
          <a:lstStyle/>
          <a:p>
            <a:fld id="{E42818A4-EDD2-5D4F-AD8C-577F664D0182}" type="slidenum">
              <a:rPr lang="en-US" smtClean="0"/>
              <a:t>7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E7C783A-7E99-3E46-A29B-D8F396B51ADE}"/>
              </a:ext>
            </a:extLst>
          </p:cNvPr>
          <p:cNvSpPr txBox="1">
            <a:spLocks/>
          </p:cNvSpPr>
          <p:nvPr/>
        </p:nvSpPr>
        <p:spPr>
          <a:xfrm>
            <a:off x="423023" y="731818"/>
            <a:ext cx="4257675" cy="57150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pc="225" dirty="0">
                <a:solidFill>
                  <a:srgbClr val="000000"/>
                </a:solidFill>
                <a:latin typeface="Century Gothic" panose="020B0502020202020204" pitchFamily="34" charset="0"/>
              </a:rPr>
              <a:t>ALT DIGITAL CTA OPTIONS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67FBA7-078F-5248-8314-CA1FBE96168D}"/>
              </a:ext>
            </a:extLst>
          </p:cNvPr>
          <p:cNvCxnSpPr>
            <a:cxnSpLocks/>
          </p:cNvCxnSpPr>
          <p:nvPr/>
        </p:nvCxnSpPr>
        <p:spPr>
          <a:xfrm>
            <a:off x="447514" y="1374235"/>
            <a:ext cx="328204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B8FAAE-71F1-194F-A115-23DEB93C581B}"/>
              </a:ext>
            </a:extLst>
          </p:cNvPr>
          <p:cNvSpPr txBox="1"/>
          <p:nvPr/>
        </p:nvSpPr>
        <p:spPr>
          <a:xfrm>
            <a:off x="423023" y="1498348"/>
            <a:ext cx="4595786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cs typeface="Times New Roman"/>
              </a:rPr>
              <a:t>Learn More, Shop Now or Save Now CTA Options: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Times New Roman"/>
              </a:rPr>
              <a:t>Link to the product page on the retailer's website for product information (CTA: Learn More).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Times New Roman"/>
              </a:rPr>
              <a:t>Link to a coupon or offer (CTA: Save Now).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Times New Roman"/>
              </a:rPr>
              <a:t>Link to the product page on the retailer's website to add to cart if this capability is available (CTA: Shop Now). 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DA71A0C-DA7A-4842-808A-DEEE45E85339}"/>
              </a:ext>
            </a:extLst>
          </p:cNvPr>
          <p:cNvSpPr txBox="1">
            <a:spLocks/>
          </p:cNvSpPr>
          <p:nvPr/>
        </p:nvSpPr>
        <p:spPr>
          <a:xfrm>
            <a:off x="1686717" y="5989117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LEARN MORE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71EBAA1-8B47-B144-8996-EBEE627DAAEF}"/>
              </a:ext>
            </a:extLst>
          </p:cNvPr>
          <p:cNvSpPr txBox="1">
            <a:spLocks/>
          </p:cNvSpPr>
          <p:nvPr/>
        </p:nvSpPr>
        <p:spPr>
          <a:xfrm>
            <a:off x="4495012" y="5989117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SAVE NOW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E00C01E-3A44-E345-8A3E-8CE4E46D7FF9}"/>
              </a:ext>
            </a:extLst>
          </p:cNvPr>
          <p:cNvSpPr txBox="1">
            <a:spLocks/>
          </p:cNvSpPr>
          <p:nvPr/>
        </p:nvSpPr>
        <p:spPr>
          <a:xfrm>
            <a:off x="7303307" y="5989117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SHOP NOW</a:t>
            </a:r>
          </a:p>
        </p:txBody>
      </p:sp>
      <p:pic>
        <p:nvPicPr>
          <p:cNvPr id="31" name="Picture 30" descr="A advertisement for a restaurant&#10;&#10;Description automatically generated">
            <a:extLst>
              <a:ext uri="{FF2B5EF4-FFF2-40B4-BE49-F238E27FC236}">
                <a16:creationId xmlns:a16="http://schemas.microsoft.com/office/drawing/2014/main" id="{D6148A6E-F96A-8D96-30C2-F1B29E26B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7" y="3662255"/>
            <a:ext cx="2752349" cy="2293624"/>
          </a:xfrm>
          <a:prstGeom prst="rect">
            <a:avLst/>
          </a:prstGeom>
        </p:spPr>
      </p:pic>
      <p:pic>
        <p:nvPicPr>
          <p:cNvPr id="33" name="Picture 32" descr="A advertisement for a restaurant&#10;&#10;Description automatically generated">
            <a:extLst>
              <a:ext uri="{FF2B5EF4-FFF2-40B4-BE49-F238E27FC236}">
                <a16:creationId xmlns:a16="http://schemas.microsoft.com/office/drawing/2014/main" id="{5107829C-A216-A9EB-2C6B-CC4414725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688" y="3697128"/>
            <a:ext cx="2731158" cy="2275965"/>
          </a:xfrm>
          <a:prstGeom prst="rect">
            <a:avLst/>
          </a:prstGeom>
        </p:spPr>
      </p:pic>
      <p:pic>
        <p:nvPicPr>
          <p:cNvPr id="35" name="Picture 34" descr="A advertisement for a restaurant&#10;&#10;Description automatically generated">
            <a:extLst>
              <a:ext uri="{FF2B5EF4-FFF2-40B4-BE49-F238E27FC236}">
                <a16:creationId xmlns:a16="http://schemas.microsoft.com/office/drawing/2014/main" id="{C7869929-5EF6-EDDE-6EFD-8AB87EA31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24" y="3668182"/>
            <a:ext cx="2740690" cy="228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76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93d33b-5388-428f-bbc6-43a922dcc1de">
      <Terms xmlns="http://schemas.microsoft.com/office/infopath/2007/PartnerControls"/>
    </lcf76f155ced4ddcb4097134ff3c332f>
    <TaxCatchAll xmlns="e6757522-8f94-4f54-ad6b-5d8e6c6e05cf" xsi:nil="true"/>
    <RequestType xmlns="6193d33b-5388-428f-bbc6-43a922dcc1de" xsi:nil="true"/>
    <Projectsubmitteddate xmlns="6193d33b-5388-428f-bbc6-43a922dcc1de">2024-03-22T20:46:51+00:00</Projectsubmitted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DBFAD9E152B4C98EBEC05771FC5B6" ma:contentTypeVersion="17" ma:contentTypeDescription="Create a new document." ma:contentTypeScope="" ma:versionID="714ac2267363c5fc02d236f18ba317b9">
  <xsd:schema xmlns:xsd="http://www.w3.org/2001/XMLSchema" xmlns:xs="http://www.w3.org/2001/XMLSchema" xmlns:p="http://schemas.microsoft.com/office/2006/metadata/properties" xmlns:ns2="6193d33b-5388-428f-bbc6-43a922dcc1de" xmlns:ns3="e6757522-8f94-4f54-ad6b-5d8e6c6e05cf" targetNamespace="http://schemas.microsoft.com/office/2006/metadata/properties" ma:root="true" ma:fieldsID="0bf899d756a06411b8121ac57a0c51cc" ns2:_="" ns3:_="">
    <xsd:import namespace="6193d33b-5388-428f-bbc6-43a922dcc1de"/>
    <xsd:import namespace="e6757522-8f94-4f54-ad6b-5d8e6c6e05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Projectsubmitteddate" minOccurs="0"/>
                <xsd:element ref="ns2:RequestTyp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3d33b-5388-428f-bbc6-43a922dcc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28b7171-c042-425f-b298-621129d471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Projectsubmitteddate" ma:index="22" nillable="true" ma:displayName="Project submitted date" ma:default="[today]" ma:description="When the project was submitted." ma:format="DateOnly" ma:internalName="Projectsubmitteddate">
      <xsd:simpleType>
        <xsd:restriction base="dms:DateTime"/>
      </xsd:simpleType>
    </xsd:element>
    <xsd:element name="RequestType" ma:index="23" nillable="true" ma:displayName="Request Type" ma:format="Dropdown" ma:internalName="RequestType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57522-8f94-4f54-ad6b-5d8e6c6e05c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9fe5e5b-95f2-4b0f-ab56-1f0c7ab754f2}" ma:internalName="TaxCatchAll" ma:showField="CatchAllData" ma:web="e6757522-8f94-4f54-ad6b-5d8e6c6e05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DD0F82-26E2-4AAE-9B7E-159134F21C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6F8EA9-32D8-4417-8527-CA47F02FB6D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2b1c85-42af-4c10-aa63-b09def28789c"/>
    <ds:schemaRef ds:uri="http://www.w3.org/XML/1998/namespace"/>
    <ds:schemaRef ds:uri="http://purl.org/dc/dcmitype/"/>
    <ds:schemaRef ds:uri="9024903b-9b12-4bc4-984c-b8b2ca408b41"/>
    <ds:schemaRef ds:uri="f10d3a6a-e51d-4c14-a3e8-544e8fc7fff3"/>
    <ds:schemaRef ds:uri="91e1f017-efc5-4c69-803c-943e77e4d21c"/>
    <ds:schemaRef ds:uri="6193d33b-5388-428f-bbc6-43a922dcc1de"/>
    <ds:schemaRef ds:uri="e6757522-8f94-4f54-ad6b-5d8e6c6e05cf"/>
  </ds:schemaRefs>
</ds:datastoreItem>
</file>

<file path=customXml/itemProps3.xml><?xml version="1.0" encoding="utf-8"?>
<ds:datastoreItem xmlns:ds="http://schemas.openxmlformats.org/officeDocument/2006/customXml" ds:itemID="{D24B8F7E-6234-4503-9FA6-ECD16505EE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93d33b-5388-428f-bbc6-43a922dcc1de"/>
    <ds:schemaRef ds:uri="e6757522-8f94-4f54-ad6b-5d8e6c6e05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4875</TotalTime>
  <Words>607</Words>
  <Application>Microsoft Macintosh PowerPoint</Application>
  <PresentationFormat>On-screen Show (4:3)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Baskerville</vt:lpstr>
      <vt:lpstr>Calibri</vt:lpstr>
      <vt:lpstr>Century Gothic</vt:lpstr>
      <vt:lpstr>Times New Roman</vt:lpstr>
      <vt:lpstr>Office Theme</vt:lpstr>
      <vt:lpstr>Marketing Kit</vt:lpstr>
      <vt:lpstr>Marketing Kit Guidelines</vt:lpstr>
      <vt:lpstr>Marketing Kit</vt:lpstr>
      <vt:lpstr>Circular Ads</vt:lpstr>
      <vt:lpstr>Digital Banners</vt:lpstr>
      <vt:lpstr>Social Media</vt:lpstr>
      <vt:lpstr>Digital Copy and CTA Options</vt:lpstr>
    </vt:vector>
  </TitlesOfParts>
  <Company>The Schwan Food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Helmke</dc:creator>
  <cp:lastModifiedBy>Shannon Helmke</cp:lastModifiedBy>
  <cp:revision>109</cp:revision>
  <dcterms:created xsi:type="dcterms:W3CDTF">2018-04-14T17:11:24Z</dcterms:created>
  <dcterms:modified xsi:type="dcterms:W3CDTF">2024-08-05T19:44:27Z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0x0101000E4DBFAD9E152B4C98EBEC05771FC5B6</vt:lpwstr>
  </property>
  <property fmtid="{D5CDD505-2E9C-101B-9397-08002B2CF9AE}" pid="3" name="MSIP_Label_73df1be6-0672-4263-b49c-54dc922cf236_Enabled">
    <vt:lpwstr>true</vt:lpwstr>
  </property>
  <property fmtid="{D5CDD505-2E9C-101B-9397-08002B2CF9AE}" pid="4" name="MSIP_Label_73df1be6-0672-4263-b49c-54dc922cf236_SetDate">
    <vt:lpwstr>2023-01-04T18:30:37Z</vt:lpwstr>
  </property>
  <property fmtid="{D5CDD505-2E9C-101B-9397-08002B2CF9AE}" pid="5" name="MSIP_Label_73df1be6-0672-4263-b49c-54dc922cf236_Method">
    <vt:lpwstr>Standard</vt:lpwstr>
  </property>
  <property fmtid="{D5CDD505-2E9C-101B-9397-08002B2CF9AE}" pid="6" name="MSIP_Label_73df1be6-0672-4263-b49c-54dc922cf236_Name">
    <vt:lpwstr>Confidential SubLabel 09</vt:lpwstr>
  </property>
  <property fmtid="{D5CDD505-2E9C-101B-9397-08002B2CF9AE}" pid="7" name="MSIP_Label_73df1be6-0672-4263-b49c-54dc922cf236_SiteId">
    <vt:lpwstr>0884da07-6823-4c0a-a30d-fbd44ca07a22</vt:lpwstr>
  </property>
  <property fmtid="{D5CDD505-2E9C-101B-9397-08002B2CF9AE}" pid="8" name="MSIP_Label_73df1be6-0672-4263-b49c-54dc922cf236_ActionId">
    <vt:lpwstr>c7585403-eb5b-495f-82c4-ee488b410fa4</vt:lpwstr>
  </property>
  <property fmtid="{D5CDD505-2E9C-101B-9397-08002B2CF9AE}" pid="9" name="MSIP_Label_73df1be6-0672-4263-b49c-54dc922cf236_ContentBits">
    <vt:lpwstr>0</vt:lpwstr>
  </property>
  <property fmtid="{D5CDD505-2E9C-101B-9397-08002B2CF9AE}" pid="10" name="MediaServiceImageTags">
    <vt:lpwstr/>
  </property>
</Properties>
</file>